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9"/>
  </p:notesMasterIdLst>
  <p:sldIdLst>
    <p:sldId id="363" r:id="rId2"/>
    <p:sldId id="1301" r:id="rId3"/>
    <p:sldId id="1302" r:id="rId4"/>
    <p:sldId id="898" r:id="rId5"/>
    <p:sldId id="1388" r:id="rId6"/>
    <p:sldId id="904" r:id="rId7"/>
    <p:sldId id="1456" r:id="rId8"/>
    <p:sldId id="260" r:id="rId9"/>
    <p:sldId id="907" r:id="rId10"/>
    <p:sldId id="882" r:id="rId11"/>
    <p:sldId id="1020" r:id="rId12"/>
    <p:sldId id="1306" r:id="rId13"/>
    <p:sldId id="1307" r:id="rId14"/>
    <p:sldId id="1351" r:id="rId15"/>
    <p:sldId id="1023" r:id="rId16"/>
    <p:sldId id="764" r:id="rId17"/>
    <p:sldId id="1276" r:id="rId18"/>
    <p:sldId id="1277" r:id="rId19"/>
    <p:sldId id="347" r:id="rId20"/>
    <p:sldId id="1028" r:id="rId21"/>
    <p:sldId id="348" r:id="rId22"/>
    <p:sldId id="349" r:id="rId23"/>
    <p:sldId id="1044" r:id="rId24"/>
    <p:sldId id="766" r:id="rId25"/>
    <p:sldId id="1457" r:id="rId26"/>
    <p:sldId id="1222" r:id="rId27"/>
    <p:sldId id="1223" r:id="rId28"/>
    <p:sldId id="1224" r:id="rId29"/>
    <p:sldId id="1386" r:id="rId30"/>
    <p:sldId id="744" r:id="rId31"/>
    <p:sldId id="1459" r:id="rId32"/>
    <p:sldId id="1343" r:id="rId33"/>
    <p:sldId id="1429" r:id="rId34"/>
    <p:sldId id="1430" r:id="rId35"/>
    <p:sldId id="1431" r:id="rId36"/>
    <p:sldId id="699" r:id="rId37"/>
    <p:sldId id="1304" r:id="rId3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9" d="100"/>
          <a:sy n="79" d="100"/>
        </p:scale>
        <p:origin x="118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25/04/2025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1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3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9B197BB2-B290-4A5C-B6EE-FEE9306F5C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AA55584-AC80-488D-A56E-82F111C69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6D974FF8-1136-404C-A227-033AFE209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13E67-4DD3-4FFA-A8CF-1B5E45397B12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C66C5CA5-D902-4D39-862E-DC6567F8F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9E12F7C2-764C-4D97-AC70-7F96ACDEE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69B117BC-AC32-4051-83D2-4F80FA4D5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4D493126-CE7E-1476-BB21-22DEE56A60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922AFCCF-F74D-71F1-F8FE-8A6BA74D0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8138DC01-EE30-0F4A-A4D9-E518D47F5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81C47E47-39BA-4E79-A852-C3F1B773836A}" type="slidenum">
              <a:rPr lang="es-ES" altLang="es-ES">
                <a:latin typeface="Arial" panose="020B0604020202020204" pitchFamily="34" charset="0"/>
              </a:rPr>
              <a:pPr/>
              <a:t>23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28105-0EFB-AF64-9BB7-C8F9F16F5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26E30F19-EE1E-676C-CFA7-8F4686A269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F74B4BFD-FD74-BF10-D9B4-7593D4044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719B7BC7-3E86-6C91-A741-DCFF3756F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BED825-6F73-4A6A-80FF-250204DCA51F}" type="slidenum">
              <a:rPr lang="es-ES" altLang="es-ES" smtClean="0"/>
              <a:pPr/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293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F324-E66B-3E0B-C5D3-7E9B9885A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>
            <a:extLst>
              <a:ext uri="{FF2B5EF4-FFF2-40B4-BE49-F238E27FC236}">
                <a16:creationId xmlns:a16="http://schemas.microsoft.com/office/drawing/2014/main" id="{81B58DD6-A11D-0455-8D1C-9264F55E13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>
            <a:extLst>
              <a:ext uri="{FF2B5EF4-FFF2-40B4-BE49-F238E27FC236}">
                <a16:creationId xmlns:a16="http://schemas.microsoft.com/office/drawing/2014/main" id="{B364ABE4-6B77-200F-2FEE-4622BE3C4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>
            <a:extLst>
              <a:ext uri="{FF2B5EF4-FFF2-40B4-BE49-F238E27FC236}">
                <a16:creationId xmlns:a16="http://schemas.microsoft.com/office/drawing/2014/main" id="{3E7E8815-6F92-A451-05B7-8413FF617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31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9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DFCD3355-4CCF-4D46-88EB-ED59DA307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1986C1-4002-41F7-B45D-141C9499B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E1F43EEE-AE5C-42E7-A022-36A7D2F8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C1948-8BA0-4E9A-B63A-EABAEDC508D1}" type="slidenum">
              <a:rPr lang="es-ES" altLang="es-ES" smtClean="0"/>
              <a:pPr/>
              <a:t>36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37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266831" cy="46374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89" y="2492896"/>
            <a:ext cx="5221892" cy="30856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2" descr="C:\FAMILIA_Varios\RECURSOS_PASTORAL\ImagenesPastoral\Liturgia\Marc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16632"/>
            <a:ext cx="6264695" cy="24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7 Rectángulo"/>
          <p:cNvSpPr/>
          <p:nvPr/>
        </p:nvSpPr>
        <p:spPr>
          <a:xfrm>
            <a:off x="3302324" y="404664"/>
            <a:ext cx="5779709" cy="1523494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Running shoe" pitchFamily="2" charset="0"/>
              </a:rPr>
              <a:t>2º Domingo de Pascua de Resurrección</a:t>
            </a:r>
          </a:p>
          <a:p>
            <a:pPr algn="ctr">
              <a:defRPr/>
            </a:pPr>
            <a:endParaRPr lang="es-ES" sz="900" b="1" dirty="0">
              <a:ln w="0">
                <a:solidFill>
                  <a:srgbClr val="0000FF"/>
                </a:solidFill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Running shoe" pitchFamily="2" charset="0"/>
            </a:endParaRPr>
          </a:p>
          <a:p>
            <a:pPr algn="ctr">
              <a:defRPr/>
            </a:pPr>
            <a:r>
              <a:rPr lang="es-ES" sz="3200" b="1" dirty="0">
                <a:ln w="19050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DomCasual BT" pitchFamily="2" charset="0"/>
              </a:rPr>
              <a:t>Domingo de la DIVINA MISERICORDIA</a:t>
            </a:r>
          </a:p>
          <a:p>
            <a:pPr algn="ctr">
              <a:defRPr/>
            </a:pPr>
            <a:endParaRPr lang="es-ES" sz="32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</p:txBody>
      </p:sp>
      <p:sp>
        <p:nvSpPr>
          <p:cNvPr id="7" name="WordArt 4" descr="INVITACION"/>
          <p:cNvSpPr>
            <a:spLocks noChangeAspect="1" noChangeArrowheads="1" noChangeShapeType="1" noTextEdit="1"/>
          </p:cNvSpPr>
          <p:nvPr/>
        </p:nvSpPr>
        <p:spPr bwMode="auto">
          <a:xfrm>
            <a:off x="3851920" y="1770457"/>
            <a:ext cx="4752528" cy="62479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Top">
              <a:avLst>
                <a:gd name="adj" fmla="val 231"/>
              </a:avLst>
            </a:prstTxWarp>
          </a:bodyPr>
          <a:lstStyle/>
          <a:p>
            <a:pPr algn="ctr">
              <a:defRPr/>
            </a:pPr>
            <a:r>
              <a:rPr lang="es-ES" sz="3000" b="1" i="1" dirty="0">
                <a:ln w="12700" algn="ctr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8100" dir="2400003" algn="ctr" rotWithShape="0">
                    <a:srgbClr val="1B1B1B"/>
                  </a:outerShdw>
                </a:effectLst>
                <a:latin typeface="Monotype Corsiva"/>
              </a:rPr>
              <a:t> </a:t>
            </a:r>
            <a:r>
              <a:rPr lang="es-ES" sz="3000" b="1" dirty="0"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nning shoe" pitchFamily="2" charset="0"/>
              </a:rPr>
              <a:t>Fiesta de la Parroquia  Cristo Redentor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246" y="4869160"/>
            <a:ext cx="3337346" cy="1927566"/>
          </a:xfrm>
          <a:prstGeom prst="rect">
            <a:avLst/>
          </a:prstGeom>
          <a:solidFill>
            <a:srgbClr val="CCCCCC"/>
          </a:solidFill>
          <a:ln w="34925" algn="in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72576" tIns="72576" rIns="72576" bIns="72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s-ES_tradnl" altLang="es-ES" b="1" dirty="0">
                <a:solidFill>
                  <a:srgbClr val="C00000"/>
                </a:solidFill>
                <a:latin typeface="Cambria" panose="02040503050406030204" pitchFamily="18" charset="0"/>
              </a:rPr>
              <a:t>MISAS por el PAPA FRANCISCO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_tradnl" altLang="es-ES" sz="8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s-ES_tradnl" altLang="es-ES" sz="1600" b="1" dirty="0">
                <a:solidFill>
                  <a:srgbClr val="0000FF"/>
                </a:solidFill>
                <a:latin typeface="Cambria" panose="02040503050406030204" pitchFamily="18" charset="0"/>
              </a:rPr>
              <a:t>Catedral de Valladolid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s-ES_tradnl" altLang="es-ES" sz="15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Lunes 28 de Abril</a:t>
            </a:r>
            <a:r>
              <a:rPr kumimoji="0" lang="es-ES_tradnl" altLang="es-ES" sz="15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a las 8 de la tarde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s-ES_tradnl" altLang="es-ES" sz="800" b="1" u="non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es-ES_tradnl" altLang="es-ES" sz="1600" b="1" dirty="0">
                <a:solidFill>
                  <a:srgbClr val="0000FF"/>
                </a:solidFill>
                <a:latin typeface="Cambria" panose="02040503050406030204" pitchFamily="18" charset="0"/>
              </a:rPr>
              <a:t>Parroquia Cristo Redentor</a:t>
            </a:r>
          </a:p>
          <a:p>
            <a:pPr algn="just">
              <a:spcAft>
                <a:spcPts val="300"/>
              </a:spcAft>
            </a:pPr>
            <a:r>
              <a:rPr lang="es-ES_tradnl" altLang="es-ES" sz="1500" b="1" dirty="0">
                <a:solidFill>
                  <a:srgbClr val="000000"/>
                </a:solidFill>
                <a:latin typeface="Cambria" panose="02040503050406030204" pitchFamily="18" charset="0"/>
              </a:rPr>
              <a:t>Martes 29 de abril a las 7 de la tarde</a:t>
            </a:r>
            <a:endParaRPr kumimoji="0" lang="es-ES" altLang="es-E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30 Rectángulo"/>
          <p:cNvSpPr/>
          <p:nvPr/>
        </p:nvSpPr>
        <p:spPr bwMode="auto">
          <a:xfrm>
            <a:off x="3687788" y="5733256"/>
            <a:ext cx="5184576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2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</a:t>
            </a:r>
            <a:r>
              <a:rPr lang="es-ES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Colecta Jueves Santo </a:t>
            </a:r>
            <a:r>
              <a:rPr lang="es-ES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(Cáritas Diocesana):</a:t>
            </a:r>
            <a:r>
              <a:rPr lang="es-ES" sz="19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</a:t>
            </a: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553 €</a:t>
            </a:r>
          </a:p>
          <a:p>
            <a:pPr>
              <a:defRPr/>
            </a:pPr>
            <a:endParaRPr lang="es-ES" sz="1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>
              <a:defRPr/>
            </a:pPr>
            <a:r>
              <a:rPr lang="es-ES" sz="22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</a:t>
            </a:r>
            <a:r>
              <a:rPr lang="es-ES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Colecta Viernes Santo </a:t>
            </a:r>
            <a:r>
              <a:rPr lang="es-ES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(Santos Lugares):</a:t>
            </a:r>
            <a:r>
              <a:rPr lang="es-ES" sz="19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</a:t>
            </a: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331 €</a:t>
            </a:r>
          </a:p>
        </p:txBody>
      </p:sp>
    </p:spTree>
    <p:extLst>
      <p:ext uri="{BB962C8B-B14F-4D97-AF65-F5344CB8AC3E}">
        <p14:creationId xmlns:p14="http://schemas.microsoft.com/office/powerpoint/2010/main" val="405511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uadroTexto 1">
            <a:extLst>
              <a:ext uri="{FF2B5EF4-FFF2-40B4-BE49-F238E27FC236}">
                <a16:creationId xmlns:a16="http://schemas.microsoft.com/office/drawing/2014/main" id="{DCAC1B77-5BF0-4F17-A665-9A03AED8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161368"/>
            <a:ext cx="3744416" cy="22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Juan, 20.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A los ocho días llegó Jesús.</a:t>
            </a:r>
          </a:p>
        </p:txBody>
      </p:sp>
      <p:pic>
        <p:nvPicPr>
          <p:cNvPr id="29700" name="Picture 6" descr="creo en ti: Evangelio 23 de abril de 2017. 2 domingo de Pascua (A). José  Antonio Pagola: Jesús salvará a la Iglesia.">
            <a:extLst>
              <a:ext uri="{FF2B5EF4-FFF2-40B4-BE49-F238E27FC236}">
                <a16:creationId xmlns:a16="http://schemas.microsoft.com/office/drawing/2014/main" id="{00D5B3B5-6145-4D8E-BE82-F6995065A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61368"/>
            <a:ext cx="384023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28C8A52F-0418-3147-34E4-E524CEB9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6" y="-58366"/>
            <a:ext cx="9144000" cy="16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II DOMINGO DE PASCUA O DE LA DIVINA MISERICORDIA</a:t>
            </a:r>
          </a:p>
        </p:txBody>
      </p:sp>
      <p:pic>
        <p:nvPicPr>
          <p:cNvPr id="3" name="Imagen 2" descr="Texto, Mapa&#10;&#10;El contenido generado por IA puede ser incorrecto.">
            <a:extLst>
              <a:ext uri="{FF2B5EF4-FFF2-40B4-BE49-F238E27FC236}">
                <a16:creationId xmlns:a16="http://schemas.microsoft.com/office/drawing/2014/main" id="{ABD029B1-0453-543F-40BE-AB4D5DBDC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/>
          <a:stretch/>
        </p:blipFill>
        <p:spPr>
          <a:xfrm>
            <a:off x="3851920" y="1836921"/>
            <a:ext cx="4704328" cy="45685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>
            <a:extLst>
              <a:ext uri="{FF2B5EF4-FFF2-40B4-BE49-F238E27FC236}">
                <a16:creationId xmlns:a16="http://schemas.microsoft.com/office/drawing/2014/main" id="{09588450-CEC8-F0E2-C511-B4445B3C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9613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"Creo en un solo Dios,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Padre todopoderoso,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Creador del cielo y de la tierra,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todo lo visible y lo invisible.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un solo Señor, Jesucristo,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Hijo único de Dios,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nacido del Padre antes de todos los siglos: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Dios de Dios, Luz de Luz,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Dios verdadero de Dios verdadero,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engendrado, no creado,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la misma naturaleza del Padre,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por quien todo fue hecho;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por nosotros los hombres,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nuestra salvación  bajó del cielo,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obra del Espíritu Santo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 encarnó de María, la Virgen,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se hizo hombre;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nuestra causa fue crucificado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en tiempos de Poncio Pilato;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padeció y fue sepultado,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resucitó al tercer día, según las Escrituras,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F9472322-D9F9-9FCE-DB3A-897B99F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511796" cy="17082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4340" name="5 Rectángulo">
            <a:extLst>
              <a:ext uri="{FF2B5EF4-FFF2-40B4-BE49-F238E27FC236}">
                <a16:creationId xmlns:a16="http://schemas.microsoft.com/office/drawing/2014/main" id="{7E5392DD-27A6-41E1-27B3-B1928D6C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404813"/>
            <a:ext cx="40687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subió al cielo,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está sentado a la derecha del Padre;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de nuevo vendrá con gloria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para juzgar a vivos y muertos,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su reino no tendrá fin.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el Espíritu Santo,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Señor y dador de vida,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procede del Padre y del Hijo,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con el Padre y el Hijo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recibe una misma adoración y gloria,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que habló por los profetas.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la Iglesia,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es una, santa, católica y apostólica.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Confieso que hay un solo bautismo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para el perdón de los pecados.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Espero la resurrección de los muertos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la vida del mundo futuro.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					  Amén</a:t>
            </a: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3D2AF4-95BD-4A27-1364-5CE947C57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848" y="-27384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z="2800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Nicea - Constantinopla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223144" cy="12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578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114AFC-2643-4CAE-AF59-13F6D2FA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B89FB924-A77E-4223-A7A7-C57ABCADA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78E2B23A-CC77-49D8-A42F-4E1662A1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68760"/>
            <a:ext cx="4086225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>
            <a:extLst>
              <a:ext uri="{FF2B5EF4-FFF2-40B4-BE49-F238E27FC236}">
                <a16:creationId xmlns:a16="http://schemas.microsoft.com/office/drawing/2014/main" id="{01F99FA5-3073-4E51-BBEF-6813A417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79930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HOY EL SEÑOR RESUCITÓ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3" name="4 CuadroTexto">
            <a:extLst>
              <a:ext uri="{FF2B5EF4-FFF2-40B4-BE49-F238E27FC236}">
                <a16:creationId xmlns:a16="http://schemas.microsoft.com/office/drawing/2014/main" id="{1D22B274-8B8E-4340-A712-9B0C7D31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Hoy el Señor resucitó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y de la muerte nos salvó,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Porque esperó, Dios le libró,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y de la muerte lo sacó.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sp>
        <p:nvSpPr>
          <p:cNvPr id="51205" name="CuadroTexto 1">
            <a:extLst>
              <a:ext uri="{FF2B5EF4-FFF2-40B4-BE49-F238E27FC236}">
                <a16:creationId xmlns:a16="http://schemas.microsoft.com/office/drawing/2014/main" id="{48EBBB00-5C9C-4BF1-B095-3EE6F3486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6F66EB-67EA-448E-9180-B71A44F52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2736"/>
            <a:ext cx="3240360" cy="4745880"/>
          </a:xfrm>
          <a:prstGeom prst="rect">
            <a:avLst/>
          </a:prstGeom>
        </p:spPr>
      </p:pic>
      <p:pic>
        <p:nvPicPr>
          <p:cNvPr id="8" name="Picture 2" descr="fuegos-artificiales-imagen-animada-0036">
            <a:extLst>
              <a:ext uri="{FF2B5EF4-FFF2-40B4-BE49-F238E27FC236}">
                <a16:creationId xmlns:a16="http://schemas.microsoft.com/office/drawing/2014/main" id="{F98DF426-4C1F-4460-AE68-720B49E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30" y="203008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uegos artificiales">
            <a:extLst>
              <a:ext uri="{FF2B5EF4-FFF2-40B4-BE49-F238E27FC236}">
                <a16:creationId xmlns:a16="http://schemas.microsoft.com/office/drawing/2014/main" id="{1A42DBC5-B8AD-477C-A017-D6D43D1B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00" y="222685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uegos artificiales">
            <a:extLst>
              <a:ext uri="{FF2B5EF4-FFF2-40B4-BE49-F238E27FC236}">
                <a16:creationId xmlns:a16="http://schemas.microsoft.com/office/drawing/2014/main" id="{DF677B7E-91F7-445E-87EB-AFD273DD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35" y="116979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4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 buena noticia - Fundación Ana Mogas">
            <a:extLst>
              <a:ext uri="{FF2B5EF4-FFF2-40B4-BE49-F238E27FC236}">
                <a16:creationId xmlns:a16="http://schemas.microsoft.com/office/drawing/2014/main" id="{1076AD64-D1CF-AD95-1C93-19110EC9F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2"/>
          <a:stretch/>
        </p:blipFill>
        <p:spPr bwMode="auto">
          <a:xfrm>
            <a:off x="4220928" y="2492896"/>
            <a:ext cx="495958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ángulo 4">
            <a:extLst>
              <a:ext uri="{FF2B5EF4-FFF2-40B4-BE49-F238E27FC236}">
                <a16:creationId xmlns:a16="http://schemas.microsoft.com/office/drawing/2014/main" id="{E09EA484-E966-66FF-172C-DEC79F3B6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08" y="980728"/>
            <a:ext cx="8452296" cy="57247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Llevad la Buena Noticia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a todo ser que respira,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y decidles que la </a:t>
            </a:r>
            <a:r>
              <a:rPr lang="es-ES" altLang="es-ES" sz="2800" b="1" dirty="0">
                <a:latin typeface="Comic Sans MS" panose="030F0702030302020204" pitchFamily="66" charset="0"/>
              </a:rPr>
              <a:t>PAZ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está dentro de sus vidas.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Y que ellos </a:t>
            </a:r>
            <a:r>
              <a:rPr lang="es-ES" altLang="es-ES" sz="2800" b="1" dirty="0">
                <a:latin typeface="Comic Sans MS" panose="030F0702030302020204" pitchFamily="66" charset="0"/>
              </a:rPr>
              <a:t>PAZ</a:t>
            </a:r>
            <a:r>
              <a:rPr lang="es-ES" altLang="es-ES" sz="2800" dirty="0">
                <a:latin typeface="Comic Sans MS" panose="030F0702030302020204" pitchFamily="66" charset="0"/>
              </a:rPr>
              <a:t> serán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si desparraman amor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en cuantos hombres encuentren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por esos caminos de Dios.</a:t>
            </a:r>
          </a:p>
          <a:p>
            <a:pPr>
              <a:lnSpc>
                <a:spcPct val="115000"/>
              </a:lnSpc>
              <a:defRPr/>
            </a:pPr>
            <a:endParaRPr lang="es-ES" altLang="es-ES" sz="1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00CEBA1-7B00-A292-B135-DE0E875F6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36954"/>
            <a:ext cx="7106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LLEVAD LA BUENA NOTICIA 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10B2E7-3E04-1606-617A-3646C7B5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08E2F2B7-D1E1-229B-2265-F6DD8617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6" y="-58366"/>
            <a:ext cx="9144000" cy="16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defTabSz="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II DOMINGO DE PASCUA O DE LA DIVINA MISERICORDIA</a:t>
            </a:r>
          </a:p>
        </p:txBody>
      </p:sp>
      <p:pic>
        <p:nvPicPr>
          <p:cNvPr id="3" name="Imagen 2" descr="Texto, Mapa&#10;&#10;El contenido generado por IA puede ser incorrecto.">
            <a:extLst>
              <a:ext uri="{FF2B5EF4-FFF2-40B4-BE49-F238E27FC236}">
                <a16:creationId xmlns:a16="http://schemas.microsoft.com/office/drawing/2014/main" id="{352A04C0-3BD3-5B29-AC1B-1F10D3BCD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/>
          <a:stretch/>
        </p:blipFill>
        <p:spPr>
          <a:xfrm>
            <a:off x="2359858" y="1744479"/>
            <a:ext cx="4424284" cy="429659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133119B-CC21-0756-1ACA-26FBF51F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560" y="4365104"/>
            <a:ext cx="175144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3">
            <a:extLst>
              <a:ext uri="{FF2B5EF4-FFF2-40B4-BE49-F238E27FC236}">
                <a16:creationId xmlns:a16="http://schemas.microsoft.com/office/drawing/2014/main" id="{0EF2D61C-3046-90BB-8F32-11FBC4F1B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6" y="6181476"/>
            <a:ext cx="80562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FIESTA DE LA COMUNIDAD PARROQUIAL</a:t>
            </a: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5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736"/>
            <a:ext cx="8281987" cy="56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Bendigamos al Señor,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Dios de toda la creación,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habernos regalado su amor.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su bondad y su perdón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su gran fidelidad,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los siglos de los siglos durarán.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6331222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  <a:endParaRPr lang="es-ES" altLang="es-ES" sz="180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12E766-3A0D-4B3E-A58C-A56A8C84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052513"/>
            <a:ext cx="2281238" cy="32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9" y="260350"/>
            <a:ext cx="655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BENDIGAMOS AL SEÑOR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11256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Enviados con poder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en el nombre de Jesús,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sanar a los enfermos del dolor;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ciegos dar visión,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pobres la verdad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los presos y oprimidos libertad.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1" y="632963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00712-9013-4D0D-A520-8D410A9D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C45C705B-7C74-425C-BFFE-E942B282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514283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 la fuerza de su amor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 de la resurrección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anunciamos llega ya la salvación.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Que ni el miedo ni el dolor,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ni la duda o la opresión,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borrarán la paz de nuestro corazón.</a:t>
            </a:r>
            <a:br>
              <a:rPr lang="es-ES" altLang="es-ES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altLang="es-ES" sz="2400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ES" altLang="es-E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943" y="6312772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F9A8D2-5472-48F3-A18E-DF9C9607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FFC000"/>
                </a:solidFill>
                <a:ea typeface="+mj-ea"/>
                <a:cs typeface="+mj-cs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CuadroTexto">
            <a:extLst>
              <a:ext uri="{FF2B5EF4-FFF2-40B4-BE49-F238E27FC236}">
                <a16:creationId xmlns:a16="http://schemas.microsoft.com/office/drawing/2014/main" id="{2C2AFAB4-0D55-446C-BC46-0CDB0D36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46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El pueblo en Él vida encontró,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esclavitud ya terminó.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62E00C55-3233-433D-99D2-4F1687C7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D78CA5-7FF4-4173-AE5B-FA094647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3240360" cy="4745880"/>
          </a:xfrm>
          <a:prstGeom prst="rect">
            <a:avLst/>
          </a:prstGeom>
        </p:spPr>
      </p:pic>
      <p:pic>
        <p:nvPicPr>
          <p:cNvPr id="1026" name="Picture 2" descr="fuegos-artificiales-imagen-animada-0036">
            <a:extLst>
              <a:ext uri="{FF2B5EF4-FFF2-40B4-BE49-F238E27FC236}">
                <a16:creationId xmlns:a16="http://schemas.microsoft.com/office/drawing/2014/main" id="{6A60F6F8-17EE-451B-8EDC-EE2B500B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30" y="203008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egos artificiales">
            <a:extLst>
              <a:ext uri="{FF2B5EF4-FFF2-40B4-BE49-F238E27FC236}">
                <a16:creationId xmlns:a16="http://schemas.microsoft.com/office/drawing/2014/main" id="{A7D75B52-ACCB-454B-B7A6-5A4BB2C6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00" y="222685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uegos artificiales">
            <a:extLst>
              <a:ext uri="{FF2B5EF4-FFF2-40B4-BE49-F238E27FC236}">
                <a16:creationId xmlns:a16="http://schemas.microsoft.com/office/drawing/2014/main" id="{87B39C70-5E69-450F-A8A1-1198BCDC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35" y="116979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15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BC6C34B8-F27C-49E2-96F6-A8495BA2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3867B1DB-5D3C-4AF7-B5D8-428731E8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B1F58F8-998E-E24E-F815-5535D9F83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CF5479-137D-0DBD-46DF-84549AF7D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266831" cy="46374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6FD0A6-8983-6E0D-9A86-A3D46EC83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89" y="2492896"/>
            <a:ext cx="5221892" cy="30856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2" descr="C:\FAMILIA_Varios\RECURSOS_PASTORAL\ImagenesPastoral\Liturgia\Marco.jpg">
            <a:extLst>
              <a:ext uri="{FF2B5EF4-FFF2-40B4-BE49-F238E27FC236}">
                <a16:creationId xmlns:a16="http://schemas.microsoft.com/office/drawing/2014/main" id="{903C7CEA-64EB-605F-9C11-E0D0DB45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16632"/>
            <a:ext cx="6264695" cy="24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7 Rectángulo">
            <a:extLst>
              <a:ext uri="{FF2B5EF4-FFF2-40B4-BE49-F238E27FC236}">
                <a16:creationId xmlns:a16="http://schemas.microsoft.com/office/drawing/2014/main" id="{4AB50F2C-1333-758A-0F39-65A3620CB1AE}"/>
              </a:ext>
            </a:extLst>
          </p:cNvPr>
          <p:cNvSpPr/>
          <p:nvPr/>
        </p:nvSpPr>
        <p:spPr>
          <a:xfrm>
            <a:off x="3302324" y="404664"/>
            <a:ext cx="5779709" cy="1523494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Running shoe" pitchFamily="2" charset="0"/>
              </a:rPr>
              <a:t>2º Domingo de Pascua de Resurrección</a:t>
            </a:r>
          </a:p>
          <a:p>
            <a:pPr algn="ctr">
              <a:defRPr/>
            </a:pPr>
            <a:endParaRPr lang="es-ES" sz="900" b="1" dirty="0">
              <a:ln w="0">
                <a:solidFill>
                  <a:srgbClr val="0000FF"/>
                </a:solidFill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Running shoe" pitchFamily="2" charset="0"/>
            </a:endParaRPr>
          </a:p>
          <a:p>
            <a:pPr algn="ctr">
              <a:defRPr/>
            </a:pPr>
            <a:r>
              <a:rPr lang="es-ES" sz="3200" b="1" dirty="0">
                <a:ln w="19050">
                  <a:solidFill>
                    <a:schemeClr val="tx1"/>
                  </a:solidFill>
                </a:ln>
                <a:solidFill>
                  <a:srgbClr val="99FF99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DomCasual BT" pitchFamily="2" charset="0"/>
              </a:rPr>
              <a:t>Domingo de la DIVINA MISERICORDIA</a:t>
            </a:r>
          </a:p>
          <a:p>
            <a:pPr algn="ctr">
              <a:defRPr/>
            </a:pPr>
            <a:endParaRPr lang="es-ES" sz="32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</p:txBody>
      </p:sp>
      <p:sp>
        <p:nvSpPr>
          <p:cNvPr id="7" name="WordArt 4" descr="INVITACION">
            <a:extLst>
              <a:ext uri="{FF2B5EF4-FFF2-40B4-BE49-F238E27FC236}">
                <a16:creationId xmlns:a16="http://schemas.microsoft.com/office/drawing/2014/main" id="{EDA58911-5347-D653-59BC-D08209CCA00F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>
            <a:off x="3851920" y="1770457"/>
            <a:ext cx="4752528" cy="62479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Top">
              <a:avLst>
                <a:gd name="adj" fmla="val 231"/>
              </a:avLst>
            </a:prstTxWarp>
          </a:bodyPr>
          <a:lstStyle/>
          <a:p>
            <a:pPr algn="ctr">
              <a:defRPr/>
            </a:pPr>
            <a:r>
              <a:rPr lang="es-ES" sz="3000" b="1" i="1" dirty="0">
                <a:ln w="12700" algn="ctr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8100" dir="2400003" algn="ctr" rotWithShape="0">
                    <a:srgbClr val="1B1B1B"/>
                  </a:outerShdw>
                </a:effectLst>
                <a:latin typeface="Monotype Corsiva"/>
              </a:rPr>
              <a:t> </a:t>
            </a:r>
            <a:r>
              <a:rPr lang="es-ES" sz="3000" b="1" dirty="0"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nning shoe" pitchFamily="2" charset="0"/>
              </a:rPr>
              <a:t>Fiesta de la Parroquia  Cristo Redentor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5B2CF27-2C45-CBF7-B5F4-2B9873430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" y="4869160"/>
            <a:ext cx="3337346" cy="1927566"/>
          </a:xfrm>
          <a:prstGeom prst="rect">
            <a:avLst/>
          </a:prstGeom>
          <a:solidFill>
            <a:srgbClr val="CCCCCC"/>
          </a:solidFill>
          <a:ln w="34925" algn="in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72576" tIns="72576" rIns="72576" bIns="72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s-ES_tradnl" altLang="es-ES" b="1" dirty="0">
                <a:solidFill>
                  <a:srgbClr val="C00000"/>
                </a:solidFill>
                <a:latin typeface="Cambria" panose="02040503050406030204" pitchFamily="18" charset="0"/>
              </a:rPr>
              <a:t>MISAS por el PAPA FRANCISCO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s-ES_tradnl" altLang="es-ES" sz="8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s-ES_tradnl" altLang="es-ES" sz="1600" b="1" dirty="0">
                <a:solidFill>
                  <a:srgbClr val="0000FF"/>
                </a:solidFill>
                <a:latin typeface="Cambria" panose="02040503050406030204" pitchFamily="18" charset="0"/>
              </a:rPr>
              <a:t>Catedral de Valladolid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s-ES_tradnl" altLang="es-ES" sz="15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Lunes 28 de Abril</a:t>
            </a:r>
            <a:r>
              <a:rPr kumimoji="0" lang="es-ES_tradnl" altLang="es-ES" sz="15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a las 8 de la tarde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es-ES_tradnl" altLang="es-ES" sz="800" b="1" u="non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es-ES_tradnl" altLang="es-ES" sz="1600" b="1" dirty="0">
                <a:solidFill>
                  <a:srgbClr val="0000FF"/>
                </a:solidFill>
                <a:latin typeface="Cambria" panose="02040503050406030204" pitchFamily="18" charset="0"/>
              </a:rPr>
              <a:t>Parroquia Cristo Redentor</a:t>
            </a:r>
          </a:p>
          <a:p>
            <a:pPr algn="just">
              <a:spcAft>
                <a:spcPts val="300"/>
              </a:spcAft>
            </a:pPr>
            <a:r>
              <a:rPr lang="es-ES_tradnl" altLang="es-ES" sz="1500" b="1" dirty="0">
                <a:solidFill>
                  <a:srgbClr val="000000"/>
                </a:solidFill>
                <a:latin typeface="Cambria" panose="02040503050406030204" pitchFamily="18" charset="0"/>
              </a:rPr>
              <a:t>Martes 29 de abril a las 7 de la tarde</a:t>
            </a:r>
            <a:endParaRPr kumimoji="0" lang="es-ES" altLang="es-E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30 Rectángulo">
            <a:extLst>
              <a:ext uri="{FF2B5EF4-FFF2-40B4-BE49-F238E27FC236}">
                <a16:creationId xmlns:a16="http://schemas.microsoft.com/office/drawing/2014/main" id="{77EFF513-0838-A5A2-F962-350A0AA4CF90}"/>
              </a:ext>
            </a:extLst>
          </p:cNvPr>
          <p:cNvSpPr/>
          <p:nvPr/>
        </p:nvSpPr>
        <p:spPr bwMode="auto">
          <a:xfrm>
            <a:off x="3687788" y="5733256"/>
            <a:ext cx="5184576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2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</a:t>
            </a:r>
            <a:r>
              <a:rPr lang="es-ES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Colecta Jueves Santo </a:t>
            </a:r>
            <a:r>
              <a:rPr lang="es-ES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(Cáritas Diocesana):</a:t>
            </a:r>
            <a:r>
              <a:rPr lang="es-ES" sz="19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</a:t>
            </a: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553 €</a:t>
            </a:r>
          </a:p>
          <a:p>
            <a:pPr>
              <a:defRPr/>
            </a:pPr>
            <a:endParaRPr lang="es-ES" sz="1000" b="1" dirty="0">
              <a:ln w="19050">
                <a:noFill/>
              </a:ln>
              <a:solidFill>
                <a:srgbClr val="00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Footlight MT Light" pitchFamily="18" charset="0"/>
              <a:ea typeface="PMingLiU-ExtB" pitchFamily="18" charset="-120"/>
            </a:endParaRPr>
          </a:p>
          <a:p>
            <a:pPr>
              <a:defRPr/>
            </a:pPr>
            <a:r>
              <a:rPr lang="es-ES" sz="2200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</a:t>
            </a:r>
            <a:r>
              <a:rPr lang="es-ES" b="1" dirty="0">
                <a:ln w="19050">
                  <a:noFill/>
                </a:ln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Colecta Viernes Santo </a:t>
            </a:r>
            <a:r>
              <a:rPr lang="es-ES" b="1" dirty="0">
                <a:ln w="19050"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(Santos Lugares):</a:t>
            </a:r>
            <a:r>
              <a:rPr lang="es-ES" sz="19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 </a:t>
            </a:r>
            <a:r>
              <a:rPr lang="es-ES" sz="2000" b="1" dirty="0">
                <a:ln w="19050">
                  <a:noFill/>
                </a:ln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Footlight MT Light" pitchFamily="18" charset="0"/>
                <a:ea typeface="PMingLiU-ExtB" pitchFamily="18" charset="-120"/>
              </a:rPr>
              <a:t>331 €</a:t>
            </a:r>
          </a:p>
        </p:txBody>
      </p:sp>
    </p:spTree>
    <p:extLst>
      <p:ext uri="{BB962C8B-B14F-4D97-AF65-F5344CB8AC3E}">
        <p14:creationId xmlns:p14="http://schemas.microsoft.com/office/powerpoint/2010/main" val="3279491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DFB9C7E-DA05-6E13-70C2-62F43079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208" y="276290"/>
            <a:ext cx="2265140" cy="660400"/>
          </a:xfrm>
        </p:spPr>
        <p:txBody>
          <a:bodyPr/>
          <a:lstStyle/>
          <a:p>
            <a:pPr eaLnBrk="1" hangingPunct="1"/>
            <a:r>
              <a:rPr lang="es-ES" altLang="es-ES" sz="3600" b="1" u="sng" dirty="0">
                <a:solidFill>
                  <a:srgbClr val="FF9900"/>
                </a:solidFill>
                <a:latin typeface="Comic Sans MS" panose="030F0702030302020204" pitchFamily="66" charset="0"/>
              </a:rPr>
              <a:t>VENGO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1016000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Ya no hay palabras que deba callar,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ya no hay motivos para no cantar.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Hoy he sentido la presencia de Dios,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pues soy más fuerte, hoy tengo su amor.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F960A14A-F74F-0AA9-7809-4FC89ED2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052089" cy="43851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1B3A08-CE14-2B46-64D1-BF74E544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0961" flipV="1">
            <a:off x="6883298" y="2410213"/>
            <a:ext cx="1036718" cy="5301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Tengo una cosa que te quiero contar,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hay un planeta que debemos cuidar.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Es nuestra casa, Dios nos la regaló,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en tu mano está dejarla aún mejor.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I Domingo del Tiempo Ordinario (Ciclo A) | Archidiócesis de Sevilla">
            <a:extLst>
              <a:ext uri="{FF2B5EF4-FFF2-40B4-BE49-F238E27FC236}">
                <a16:creationId xmlns:a16="http://schemas.microsoft.com/office/drawing/2014/main" id="{7C4FC684-665A-AD07-C22B-24205D51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28426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 de burbujas">
            <a:extLst>
              <a:ext uri="{FF2B5EF4-FFF2-40B4-BE49-F238E27FC236}">
                <a16:creationId xmlns:a16="http://schemas.microsoft.com/office/drawing/2014/main" id="{58F82D07-FFBF-7A1A-809C-4E8997FCE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4"/>
          <a:stretch/>
        </p:blipFill>
        <p:spPr bwMode="auto">
          <a:xfrm rot="19238208">
            <a:off x="6689576" y="1408999"/>
            <a:ext cx="1038027" cy="6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8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Si eres valiente este es tu lugar,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un sitio nuevo para la libertad.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Aquí no importa tu condición,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ya que Él te quiere tal cual te creó.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B5B56888-785B-2977-70B9-CCBE5987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9410"/>
            <a:ext cx="2996158" cy="5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84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Dame tu mano, ya no hay marcha atrás.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Es nuestra historia la vamos a cambiar.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El sol que brilla para todos salió,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solidFill>
                  <a:schemeClr val="tx1"/>
                </a:solidFill>
                <a:latin typeface="Comic Sans MS" pitchFamily="66" charset="0"/>
              </a:rPr>
              <a:t>grita y haz ruido, tú eres su voz.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y que nos vino a salvar (BIS)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4/4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an Ginés de Padriñán: Domingo XXXIII del T.Ordinario. Día de la ...">
            <a:extLst>
              <a:ext uri="{FF2B5EF4-FFF2-40B4-BE49-F238E27FC236}">
                <a16:creationId xmlns:a16="http://schemas.microsoft.com/office/drawing/2014/main" id="{C47D953B-1160-C039-255D-0B10A0939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5296" b="2735"/>
          <a:stretch/>
        </p:blipFill>
        <p:spPr bwMode="auto">
          <a:xfrm>
            <a:off x="5217597" y="1844824"/>
            <a:ext cx="3926403" cy="26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09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0021119-09B3-4045-A0F9-16BCB3D5AB7E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8D2E6A8C-F8D9-463B-ADE6-5AC8F5A5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F9717CF-14D7-ED21-5386-4722C3B2E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00" y="1484784"/>
            <a:ext cx="720000" cy="63692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3">
            <a:extLst>
              <a:ext uri="{FF2B5EF4-FFF2-40B4-BE49-F238E27FC236}">
                <a16:creationId xmlns:a16="http://schemas.microsoft.com/office/drawing/2014/main" id="{B931B30E-22C7-43AC-9063-09367C10A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54" y="836712"/>
            <a:ext cx="3984626" cy="33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II DOMINGO DE PASCUA O DE LA DIVINA MISERICORDIA</a:t>
            </a:r>
          </a:p>
        </p:txBody>
      </p:sp>
      <p:pic>
        <p:nvPicPr>
          <p:cNvPr id="24579" name="Picture 7" descr="Educar con Jesús: Fano y el cine: Dios misericordia en busca del alma  perdida">
            <a:extLst>
              <a:ext uri="{FF2B5EF4-FFF2-40B4-BE49-F238E27FC236}">
                <a16:creationId xmlns:a16="http://schemas.microsoft.com/office/drawing/2014/main" id="{6DF91B24-54EF-4E7B-B3A7-3C439AA8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44894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3">
            <a:extLst>
              <a:ext uri="{FF2B5EF4-FFF2-40B4-BE49-F238E27FC236}">
                <a16:creationId xmlns:a16="http://schemas.microsoft.com/office/drawing/2014/main" id="{B931B30E-22C7-43AC-9063-09367C10A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99" y="3645024"/>
            <a:ext cx="3744415" cy="19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FIESTA DE LA P</a:t>
            </a: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ARROQUIA CRISTO REDENTOR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00F8F73-38CA-4103-3558-8534AA35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32" y="764704"/>
            <a:ext cx="2132325" cy="27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Texto, Mapa&#10;&#10;El contenido generado por IA puede ser incorrecto.">
            <a:extLst>
              <a:ext uri="{FF2B5EF4-FFF2-40B4-BE49-F238E27FC236}">
                <a16:creationId xmlns:a16="http://schemas.microsoft.com/office/drawing/2014/main" id="{794C83AB-EB93-83C5-B8DE-A9903E31D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/>
          <a:stretch/>
        </p:blipFill>
        <p:spPr>
          <a:xfrm>
            <a:off x="3889614" y="987574"/>
            <a:ext cx="5027964" cy="48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1.bp.blogspot.com/-X6BwOGNrSOY/TbM3Eb6beEI/AAAAAAAABLM/f8fqe7adSAE/s1600/Domingo+de+Resurrecion+%2528Fano%2529+-+Catolico+libre.jpg">
            <a:extLst>
              <a:ext uri="{FF2B5EF4-FFF2-40B4-BE49-F238E27FC236}">
                <a16:creationId xmlns:a16="http://schemas.microsoft.com/office/drawing/2014/main" id="{C4753D08-20AE-475E-BA95-D845822F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723" y="758825"/>
            <a:ext cx="2936004" cy="259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2 Marcador de contenido">
            <a:extLst>
              <a:ext uri="{FF2B5EF4-FFF2-40B4-BE49-F238E27FC236}">
                <a16:creationId xmlns:a16="http://schemas.microsoft.com/office/drawing/2014/main" id="{168B6172-A304-4FF2-BD95-E19613CA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59792"/>
            <a:ext cx="8208963" cy="58991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Él no está muerto,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en mi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ha resucitado;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mis manos, lo siento en mis pies,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 alma y en mi ser.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del Espíritu de Dios, hay que nacer del Señor. (bis)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sientas, prepárate para que sientas,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 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mueva, déjalo que se mueva,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 dentro de tu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0" name="1 Título">
            <a:extLst>
              <a:ext uri="{FF2B5EF4-FFF2-40B4-BE49-F238E27FC236}">
                <a16:creationId xmlns:a16="http://schemas.microsoft.com/office/drawing/2014/main" id="{94027801-FA13-4348-8842-BEC3815D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44450"/>
            <a:ext cx="5617195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+mn-cs"/>
              </a:rPr>
              <a:t>MI DIOS ESTÁ VIVO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FC7E6A8-5C85-6A3D-F161-961945197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980728"/>
            <a:ext cx="8507412" cy="532881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De ti, Señor, nuestra vida nació: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mi boca cante tu alabanza.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Tú eres mi apoyo y refugio, Señor: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mi boca cante tu alabanza.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confianza está en tu bondad: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mi boca cante tu alabanza.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Te alabamos hoy por tu poder,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te alabamos por tu bondad…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 ti, Señor, tu defensor,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que me inunde tu gran amor…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mi boca cante tu alabanza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s-ES_tradnl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BEEA5BAC-74C1-5110-E53A-B1A7AA93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163736"/>
            <a:ext cx="2663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GLORIA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Alabanza al Espírtu">
            <a:extLst>
              <a:ext uri="{FF2B5EF4-FFF2-40B4-BE49-F238E27FC236}">
                <a16:creationId xmlns:a16="http://schemas.microsoft.com/office/drawing/2014/main" id="{CC6B7175-7D88-52CA-D232-7CE76047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24" y="1616770"/>
            <a:ext cx="4391875" cy="397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A6C2A8-66AA-45DF-A4EC-A7304FF1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788F24-24A0-4C71-9A64-D2040A4044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8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Libro de los Hechos de los Apóstoles</a:t>
            </a:r>
            <a:r>
              <a:rPr lang="es-ES_tradnl" sz="28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_tradnl" sz="28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Dad gracias al Señor porque es bueno,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porque es eterna su misericordia.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8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chemeClr val="tx1"/>
                </a:solidFill>
                <a:latin typeface="Comic Sans MS" pitchFamily="66" charset="0"/>
              </a:rPr>
              <a:t>Libro del Apocalipsis</a:t>
            </a:r>
            <a:r>
              <a:rPr lang="es-ES_tradnl" sz="28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54A109B5-3847-464E-920D-0499616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6084168" y="4288734"/>
            <a:ext cx="2828056" cy="243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1F33AF-29AB-4465-B7AE-44490DE7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96752"/>
            <a:ext cx="7777162" cy="40513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Ale - luya, </a:t>
            </a:r>
            <a:r>
              <a:rPr lang="es-ES" altLang="es-ES" sz="3200" dirty="0" err="1">
                <a:latin typeface="Comic Sans MS" panose="030F0702030302020204" pitchFamily="66" charset="0"/>
              </a:rPr>
              <a:t>Alelu</a:t>
            </a:r>
            <a:r>
              <a:rPr lang="es-ES" altLang="es-ES" sz="3200" dirty="0">
                <a:latin typeface="Comic Sans MS" panose="030F0702030302020204" pitchFamily="66" charset="0"/>
              </a:rPr>
              <a:t>-u-u-ya.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3200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dirty="0">
                <a:latin typeface="Comic Sans MS" panose="030F0702030302020204" pitchFamily="66" charset="0"/>
              </a:rPr>
              <a:t> - ya. (Bis)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60350"/>
            <a:ext cx="4608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CRISTO VIVE! 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1979613" y="4005263"/>
            <a:ext cx="52165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4974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9412</TotalTime>
  <Words>2114</Words>
  <Application>Microsoft Office PowerPoint</Application>
  <PresentationFormat>Presentación en pantalla (4:3)</PresentationFormat>
  <Paragraphs>317</Paragraphs>
  <Slides>37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53" baseType="lpstr">
      <vt:lpstr>Arial</vt:lpstr>
      <vt:lpstr>Baskerville Old Face</vt:lpstr>
      <vt:lpstr>Bodoni MT Black</vt:lpstr>
      <vt:lpstr>Calibri</vt:lpstr>
      <vt:lpstr>Cambria</vt:lpstr>
      <vt:lpstr>Comic Sans MS</vt:lpstr>
      <vt:lpstr>DomCasual BT</vt:lpstr>
      <vt:lpstr>Footlight MT Light</vt:lpstr>
      <vt:lpstr>Monotype Corsiva</vt:lpstr>
      <vt:lpstr>Running shoe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HOY EL SEÑOR RESUCITÓ</vt:lpstr>
      <vt:lpstr>Presentación de PowerPoint</vt:lpstr>
      <vt:lpstr>Presentación de PowerPoint</vt:lpstr>
      <vt:lpstr>Presentación de PowerPoint</vt:lpstr>
      <vt:lpstr>MI DIOS ESTÁ VIVO</vt:lpstr>
      <vt:lpstr>Presentación de PowerPoint</vt:lpstr>
      <vt:lpstr>LITURGIA DE LA PALABRA</vt:lpstr>
      <vt:lpstr>Presentación de PowerPoint</vt:lpstr>
      <vt:lpstr>Presentación de PowerPoint</vt:lpstr>
      <vt:lpstr>CREDO de Nicea - Constantinopla  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VENGO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857</cp:revision>
  <dcterms:created xsi:type="dcterms:W3CDTF">2008-10-09T14:11:57Z</dcterms:created>
  <dcterms:modified xsi:type="dcterms:W3CDTF">2025-04-25T21:28:34Z</dcterms:modified>
</cp:coreProperties>
</file>