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9"/>
  </p:notesMasterIdLst>
  <p:sldIdLst>
    <p:sldId id="363" r:id="rId2"/>
    <p:sldId id="1301" r:id="rId3"/>
    <p:sldId id="1302" r:id="rId4"/>
    <p:sldId id="898" r:id="rId5"/>
    <p:sldId id="1388" r:id="rId6"/>
    <p:sldId id="904" r:id="rId7"/>
    <p:sldId id="1456" r:id="rId8"/>
    <p:sldId id="260" r:id="rId9"/>
    <p:sldId id="907" r:id="rId10"/>
    <p:sldId id="882" r:id="rId11"/>
    <p:sldId id="1020" r:id="rId12"/>
    <p:sldId id="1306" r:id="rId13"/>
    <p:sldId id="1307" r:id="rId14"/>
    <p:sldId id="1351" r:id="rId15"/>
    <p:sldId id="1023" r:id="rId16"/>
    <p:sldId id="764" r:id="rId17"/>
    <p:sldId id="1276" r:id="rId18"/>
    <p:sldId id="1277" r:id="rId19"/>
    <p:sldId id="347" r:id="rId20"/>
    <p:sldId id="1028" r:id="rId21"/>
    <p:sldId id="348" r:id="rId22"/>
    <p:sldId id="349" r:id="rId23"/>
    <p:sldId id="1044" r:id="rId24"/>
    <p:sldId id="766" r:id="rId25"/>
    <p:sldId id="1457" r:id="rId26"/>
    <p:sldId id="1222" r:id="rId27"/>
    <p:sldId id="1223" r:id="rId28"/>
    <p:sldId id="1224" r:id="rId29"/>
    <p:sldId id="1386" r:id="rId30"/>
    <p:sldId id="744" r:id="rId31"/>
    <p:sldId id="1459" r:id="rId32"/>
    <p:sldId id="1343" r:id="rId33"/>
    <p:sldId id="1429" r:id="rId34"/>
    <p:sldId id="1430" r:id="rId35"/>
    <p:sldId id="1431" r:id="rId36"/>
    <p:sldId id="699" r:id="rId37"/>
    <p:sldId id="1304" r:id="rId38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9" d="100"/>
          <a:sy n="79" d="100"/>
        </p:scale>
        <p:origin x="1181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25/04/2025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38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C66C5CA5-D902-4D39-862E-DC6567F8FB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9E12F7C2-764C-4D97-AC70-7F96ACDEE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69B117BC-AC32-4051-83D2-4F80FA4D5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23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28105-0EFB-AF64-9BB7-C8F9F16F5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26E30F19-EE1E-676C-CFA7-8F4686A269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F74B4BFD-FD74-BF10-D9B4-7593D40440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719B7BC7-3E86-6C91-A741-DCFF3756FA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32930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FF324-E66B-3E0B-C5D3-7E9B9885A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81B58DD6-A11D-0455-8D1C-9264F55E13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B364ABE4-6B77-200F-2FEE-4622BE3C4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3E7E8815-6F92-A451-05B7-8413FF617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31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798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Marcador de imagen de diapositiva 1">
            <a:extLst>
              <a:ext uri="{FF2B5EF4-FFF2-40B4-BE49-F238E27FC236}">
                <a16:creationId xmlns:a16="http://schemas.microsoft.com/office/drawing/2014/main" id="{DFCD3355-4CCF-4D46-88EB-ED59DA3073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Marcador de notas 2">
            <a:extLst>
              <a:ext uri="{FF2B5EF4-FFF2-40B4-BE49-F238E27FC236}">
                <a16:creationId xmlns:a16="http://schemas.microsoft.com/office/drawing/2014/main" id="{6A1986C1-4002-41F7-B45D-141C9499B3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5300" name="Marcador de número de diapositiva 3">
            <a:extLst>
              <a:ext uri="{FF2B5EF4-FFF2-40B4-BE49-F238E27FC236}">
                <a16:creationId xmlns:a16="http://schemas.microsoft.com/office/drawing/2014/main" id="{E1F43EEE-AE5C-42E7-A022-36A7D2F84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5C1948-8BA0-4E9A-B63A-EABAEDC508D1}" type="slidenum">
              <a:rPr lang="es-ES" altLang="es-ES" smtClean="0"/>
              <a:pPr/>
              <a:t>36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37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266831" cy="463745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189" y="2492896"/>
            <a:ext cx="5221892" cy="308566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116632"/>
            <a:ext cx="6264695" cy="247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27 Rectángulo"/>
          <p:cNvSpPr/>
          <p:nvPr/>
        </p:nvSpPr>
        <p:spPr>
          <a:xfrm>
            <a:off x="3302324" y="404664"/>
            <a:ext cx="5779709" cy="1523494"/>
          </a:xfrm>
          <a:prstGeom prst="rect">
            <a:avLst/>
          </a:prstGeom>
          <a:noFill/>
          <a:ln w="0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dirty="0">
                <a:ln w="0"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Running shoe" pitchFamily="2" charset="0"/>
              </a:rPr>
              <a:t>2º Domingo de Pascua de Resurrección</a:t>
            </a:r>
          </a:p>
          <a:p>
            <a:pPr algn="ctr">
              <a:defRPr/>
            </a:pPr>
            <a:endParaRPr lang="es-ES" sz="900" b="1" dirty="0">
              <a:ln w="0">
                <a:solidFill>
                  <a:srgbClr val="0000FF"/>
                </a:solidFill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Running shoe" pitchFamily="2" charset="0"/>
            </a:endParaRPr>
          </a:p>
          <a:p>
            <a:pPr algn="ctr">
              <a:defRPr/>
            </a:pPr>
            <a:r>
              <a:rPr lang="es-ES" sz="3200" b="1" dirty="0">
                <a:ln w="19050">
                  <a:solidFill>
                    <a:schemeClr val="tx1"/>
                  </a:solidFill>
                </a:ln>
                <a:solidFill>
                  <a:srgbClr val="99FF99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DomCasual BT" pitchFamily="2" charset="0"/>
              </a:rPr>
              <a:t>Domingo de la DIVINA MISERICORDIA</a:t>
            </a:r>
          </a:p>
          <a:p>
            <a:pPr algn="ctr">
              <a:defRPr/>
            </a:pPr>
            <a:endParaRPr lang="es-ES" sz="32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</p:txBody>
      </p:sp>
      <p:sp>
        <p:nvSpPr>
          <p:cNvPr id="7" name="WordArt 4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3851920" y="1770457"/>
            <a:ext cx="4752528" cy="624795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DeflateTop">
              <a:avLst>
                <a:gd name="adj" fmla="val 231"/>
              </a:avLst>
            </a:prstTxWarp>
          </a:bodyPr>
          <a:lstStyle/>
          <a:p>
            <a:pPr algn="ctr">
              <a:defRPr/>
            </a:pPr>
            <a:r>
              <a:rPr lang="es-ES" sz="3000" b="1" i="1" dirty="0">
                <a:ln w="12700" algn="ctr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8100" dir="2400003" algn="ctr" rotWithShape="0">
                    <a:srgbClr val="1B1B1B"/>
                  </a:outerShdw>
                </a:effectLst>
                <a:latin typeface="Monotype Corsiva"/>
              </a:rPr>
              <a:t> </a:t>
            </a:r>
            <a:r>
              <a:rPr lang="es-ES" sz="3000" b="1" dirty="0"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nning shoe" pitchFamily="2" charset="0"/>
              </a:rPr>
              <a:t>Fiesta de la Parroquia  Cristo Redentor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2246" y="4869160"/>
            <a:ext cx="3337346" cy="1927566"/>
          </a:xfrm>
          <a:prstGeom prst="rect">
            <a:avLst/>
          </a:prstGeom>
          <a:solidFill>
            <a:srgbClr val="CCCCCC"/>
          </a:solidFill>
          <a:ln w="34925" algn="in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72576" tIns="72576" rIns="72576" bIns="72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s-ES_tradnl" altLang="es-ES" b="1" dirty="0">
                <a:solidFill>
                  <a:srgbClr val="C00000"/>
                </a:solidFill>
                <a:latin typeface="Cambria" panose="02040503050406030204" pitchFamily="18" charset="0"/>
              </a:rPr>
              <a:t>MISAS por el PAPA FRANCISCO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endParaRPr kumimoji="0" lang="es-ES_tradnl" altLang="es-ES" sz="8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s-ES_tradnl" altLang="es-ES" sz="1600" b="1" dirty="0">
                <a:solidFill>
                  <a:srgbClr val="0000FF"/>
                </a:solidFill>
                <a:latin typeface="Cambria" panose="02040503050406030204" pitchFamily="18" charset="0"/>
              </a:rPr>
              <a:t>Catedral de Valladolid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500" b="1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Lunes 28 de Abril</a:t>
            </a:r>
            <a:r>
              <a:rPr kumimoji="0" lang="es-ES_tradnl" altLang="es-ES" sz="1500" b="1" i="0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a las 8 de la tarde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endParaRPr lang="es-ES_tradnl" altLang="es-ES" sz="800" b="1" u="non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s-ES_tradnl" altLang="es-ES" sz="1600" b="1" dirty="0">
                <a:solidFill>
                  <a:srgbClr val="0000FF"/>
                </a:solidFill>
                <a:latin typeface="Cambria" panose="02040503050406030204" pitchFamily="18" charset="0"/>
              </a:rPr>
              <a:t>Parroquia Cristo Redentor</a:t>
            </a:r>
          </a:p>
          <a:p>
            <a:pPr algn="just">
              <a:spcAft>
                <a:spcPts val="300"/>
              </a:spcAft>
            </a:pPr>
            <a:r>
              <a:rPr lang="es-ES_tradnl" altLang="es-ES" sz="1500" b="1" dirty="0">
                <a:solidFill>
                  <a:srgbClr val="000000"/>
                </a:solidFill>
                <a:latin typeface="Cambria" panose="02040503050406030204" pitchFamily="18" charset="0"/>
              </a:rPr>
              <a:t>Martes 29 de abril a las 7 de la tarde</a:t>
            </a:r>
            <a:endParaRPr kumimoji="0" lang="es-ES" altLang="es-E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30 Rectángulo"/>
          <p:cNvSpPr/>
          <p:nvPr/>
        </p:nvSpPr>
        <p:spPr bwMode="auto">
          <a:xfrm>
            <a:off x="3687788" y="5733256"/>
            <a:ext cx="5184576" cy="954107"/>
          </a:xfrm>
          <a:prstGeom prst="rect">
            <a:avLst/>
          </a:prstGeom>
          <a:solidFill>
            <a:schemeClr val="bg1">
              <a:lumMod val="75000"/>
            </a:schemeClr>
          </a:solidFill>
          <a:ln w="508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</a:t>
            </a:r>
            <a:r>
              <a:rPr lang="es-ES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Colecta Jueves Santo </a:t>
            </a:r>
            <a:r>
              <a:rPr lang="es-ES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(Cáritas Diocesana):</a:t>
            </a:r>
            <a:r>
              <a:rPr lang="es-ES" sz="19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</a:t>
            </a:r>
            <a:r>
              <a:rPr lang="es-ES" sz="20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553 €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</a:t>
            </a:r>
            <a:r>
              <a:rPr lang="es-ES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Colecta Viernes Santo </a:t>
            </a:r>
            <a:r>
              <a:rPr lang="es-ES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(Santos Lugares):</a:t>
            </a:r>
            <a:r>
              <a:rPr lang="es-ES" sz="19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</a:t>
            </a:r>
            <a:r>
              <a:rPr lang="es-ES" sz="20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331 €</a:t>
            </a:r>
          </a:p>
        </p:txBody>
      </p:sp>
    </p:spTree>
    <p:extLst>
      <p:ext uri="{BB962C8B-B14F-4D97-AF65-F5344CB8AC3E}">
        <p14:creationId xmlns:p14="http://schemas.microsoft.com/office/powerpoint/2010/main" val="4055115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DCAC1B77-5BF0-4F17-A665-9A03AED88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2161368"/>
            <a:ext cx="3744416" cy="222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san Juan, 20.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A los ocho días llegó Jesús.</a:t>
            </a:r>
          </a:p>
        </p:txBody>
      </p:sp>
      <p:pic>
        <p:nvPicPr>
          <p:cNvPr id="29700" name="Picture 6" descr="creo en ti: Evangelio 23 de abril de 2017. 2 domingo de Pascua (A). José  Antonio Pagola: Jesús salvará a la Iglesia.">
            <a:extLst>
              <a:ext uri="{FF2B5EF4-FFF2-40B4-BE49-F238E27FC236}">
                <a16:creationId xmlns:a16="http://schemas.microsoft.com/office/drawing/2014/main" id="{00D5B3B5-6145-4D8E-BE82-F6995065A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61368"/>
            <a:ext cx="3840232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28C8A52F-0418-3147-34E4-E524CEB91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58366"/>
            <a:ext cx="9144000" cy="166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II DOMINGO DE PASCUA O DE LA DIVINA MISERICORDIA</a:t>
            </a:r>
          </a:p>
        </p:txBody>
      </p:sp>
      <p:pic>
        <p:nvPicPr>
          <p:cNvPr id="3" name="Imagen 2" descr="Texto, Mapa&#10;&#10;El contenido generado por IA puede ser incorrecto.">
            <a:extLst>
              <a:ext uri="{FF2B5EF4-FFF2-40B4-BE49-F238E27FC236}">
                <a16:creationId xmlns:a16="http://schemas.microsoft.com/office/drawing/2014/main" id="{ABD029B1-0453-543F-40BE-AB4D5DBDC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"/>
          <a:stretch/>
        </p:blipFill>
        <p:spPr>
          <a:xfrm>
            <a:off x="3851920" y="1836921"/>
            <a:ext cx="4704328" cy="45685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	  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85299"/>
            <a:ext cx="2917527" cy="241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06C27703-05F5-69A0-8F23-43F956443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67" y="6021288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     </a:t>
            </a:r>
            <a:r>
              <a:rPr lang="es-ES" sz="32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	 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933056"/>
            <a:ext cx="1223144" cy="122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5455AA42-2ED1-D9A6-9D49-DBB755DBC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5508104" y="2709863"/>
            <a:ext cx="3385071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53859257-B1D6-914F-FEBF-F1C42B9A3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615950"/>
            <a:ext cx="8704263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te puedo dar, que no me hayas dado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te puedo decir, que no me hayas dicho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puedo hacer por Ti, si yo no puedo hacer nada?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Si yo no puedo hacer nada, si no es por Ti mi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i="1" dirty="0">
                <a:solidFill>
                  <a:srgbClr val="000000"/>
                </a:solidFill>
                <a:latin typeface="Comic Sans MS" panose="030F0702030302020204" pitchFamily="66" charset="0"/>
              </a:rPr>
              <a:t>				</a:t>
            </a:r>
            <a:r>
              <a:rPr lang="es-ES" altLang="es-ES" sz="2400" i="1" dirty="0">
                <a:solidFill>
                  <a:srgbClr val="000000"/>
                </a:solidFill>
                <a:latin typeface="Comic Sans MS" panose="030F0702030302020204" pitchFamily="66" charset="0"/>
              </a:rPr>
              <a:t>		</a:t>
            </a: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1BB6F523-2631-8E8D-3325-78D7216C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578" y="122784"/>
            <a:ext cx="55359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QUÉ TE PUEDO DAR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7D5BD484-883F-4E09-9A89-E484CE6D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A1288243-284E-4413-95D6-F10D7334E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C6BA49F6-B1F7-4B8D-8679-93404532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E5114AFC-2643-4CAE-AF59-13F6D2FA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B89FB924-A77E-4223-A7A7-C57ABCAD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78E2B23A-CC77-49D8-A42F-4E1662A14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S</a:t>
            </a: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ANTO ES EL SEÑOR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0B19ACD0-DC12-4D3E-8D93-BAD973C3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1268760"/>
            <a:ext cx="4086225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2F81606-958E-4F90-8951-74BDAD47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260350"/>
            <a:ext cx="53282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D3E148-80C5-49BC-9497-0D2D2D8C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54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A939E8F4-D60F-4E2C-A701-60A80DBD36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Título">
            <a:extLst>
              <a:ext uri="{FF2B5EF4-FFF2-40B4-BE49-F238E27FC236}">
                <a16:creationId xmlns:a16="http://schemas.microsoft.com/office/drawing/2014/main" id="{01F99FA5-3073-4E51-BBEF-6813A417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913"/>
            <a:ext cx="7993063" cy="796925"/>
          </a:xfrm>
        </p:spPr>
        <p:txBody>
          <a:bodyPr/>
          <a:lstStyle/>
          <a:p>
            <a:pPr algn="r"/>
            <a:r>
              <a:rPr lang="es-ES_tradnl" altLang="es-ES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HOY EL SEÑOR RESUCITÓ</a:t>
            </a:r>
            <a:endParaRPr lang="es-ES" altLang="es-ES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1203" name="4 CuadroTexto">
            <a:extLst>
              <a:ext uri="{FF2B5EF4-FFF2-40B4-BE49-F238E27FC236}">
                <a16:creationId xmlns:a16="http://schemas.microsoft.com/office/drawing/2014/main" id="{1D22B274-8B8E-4340-A712-9B0C7D31C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524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Hoy el Señor resucitó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y de la muerte nos salvó,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Porque esperó, Dios le libró,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>
                <a:solidFill>
                  <a:schemeClr val="tx1"/>
                </a:solidFill>
                <a:latin typeface="Comic Sans MS" panose="030F0702030302020204" pitchFamily="66" charset="0"/>
              </a:rPr>
              <a:t>y de la muerte lo sacó.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</p:txBody>
      </p:sp>
      <p:sp>
        <p:nvSpPr>
          <p:cNvPr id="51205" name="CuadroTexto 1">
            <a:extLst>
              <a:ext uri="{FF2B5EF4-FFF2-40B4-BE49-F238E27FC236}">
                <a16:creationId xmlns:a16="http://schemas.microsoft.com/office/drawing/2014/main" id="{48EBBB00-5C9C-4BF1-B095-3EE6F3486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06F66EB-67EA-448E-9180-B71A44F52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052736"/>
            <a:ext cx="3240360" cy="4745880"/>
          </a:xfrm>
          <a:prstGeom prst="rect">
            <a:avLst/>
          </a:prstGeom>
        </p:spPr>
      </p:pic>
      <p:pic>
        <p:nvPicPr>
          <p:cNvPr id="8" name="Picture 2" descr="fuegos-artificiales-imagen-animada-0036">
            <a:extLst>
              <a:ext uri="{FF2B5EF4-FFF2-40B4-BE49-F238E27FC236}">
                <a16:creationId xmlns:a16="http://schemas.microsoft.com/office/drawing/2014/main" id="{F98DF426-4C1F-4460-AE68-720B49E05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230" y="203008"/>
            <a:ext cx="13716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fuegos artificiales">
            <a:extLst>
              <a:ext uri="{FF2B5EF4-FFF2-40B4-BE49-F238E27FC236}">
                <a16:creationId xmlns:a16="http://schemas.microsoft.com/office/drawing/2014/main" id="{1A42DBC5-B8AD-477C-A017-D6D43D1B0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100" y="222685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fuegos artificiales">
            <a:extLst>
              <a:ext uri="{FF2B5EF4-FFF2-40B4-BE49-F238E27FC236}">
                <a16:creationId xmlns:a16="http://schemas.microsoft.com/office/drawing/2014/main" id="{DF677B7E-91F7-445E-87EB-AFD273DD1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935" y="116979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541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52395930-10EB-40FD-8E1C-6A62BA61C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422B9360-1779-4F72-B348-32542A574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70C770A-F492-4BB5-A096-55D6DE0D9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66F404D4-3F0D-490E-BF61-AFCDDBB3FA80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CA13D68-24D6-4DD2-9E3D-69E73FF11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221CC509-FE9B-4116-B865-6A13B0A9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D4A8D7E0-0324-4B90-B8F2-5902AA931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C07E600F-6922-A6FC-9C9F-AEBE300F4C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3D30BEE-BA0C-4C5E-8C3A-C7D3CA74E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/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  <a:endParaRPr lang="es-ES" sz="16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BFC09C7-2559-435D-A748-3C4E105EE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A9FC4C5C-F351-46E0-BC70-D9B7BC3FB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42DAE7BF-D939-48C9-80D5-F8EEE37F8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72470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Llevad la Buena Noticia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a todo ser que respira,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y decidles que la </a:t>
            </a:r>
            <a:r>
              <a:rPr lang="es-ES" altLang="es-ES" sz="2800" b="1" dirty="0">
                <a:latin typeface="Comic Sans MS" panose="030F0702030302020204" pitchFamily="66" charset="0"/>
              </a:rPr>
              <a:t>PAZ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está dentro de sus vidas.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Y que ellos </a:t>
            </a:r>
            <a:r>
              <a:rPr lang="es-ES" altLang="es-ES" sz="2800" b="1" dirty="0">
                <a:latin typeface="Comic Sans MS" panose="030F0702030302020204" pitchFamily="66" charset="0"/>
              </a:rPr>
              <a:t>PAZ</a:t>
            </a:r>
            <a:r>
              <a:rPr lang="es-ES" altLang="es-ES" sz="2800" dirty="0">
                <a:latin typeface="Comic Sans MS" panose="030F0702030302020204" pitchFamily="66" charset="0"/>
              </a:rPr>
              <a:t> serán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si desparraman amor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en cuantos hombres encuentren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por esos caminos de Dios.</a:t>
            </a:r>
          </a:p>
          <a:p>
            <a:pPr>
              <a:lnSpc>
                <a:spcPct val="115000"/>
              </a:lnSpc>
              <a:defRPr/>
            </a:pPr>
            <a:endParaRPr lang="es-ES" altLang="es-E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LLEVAD LA BUENA NOTICIA 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A319B688-9025-434F-89E8-FDE28F797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710B2E7-3E04-1606-617A-3646C7B54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08E2F2B7-D1E1-229B-2265-F6DD86178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58366"/>
            <a:ext cx="9144000" cy="166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II DOMINGO DE PASCUA O DE LA DIVINA MISERICORDIA</a:t>
            </a:r>
          </a:p>
        </p:txBody>
      </p:sp>
      <p:pic>
        <p:nvPicPr>
          <p:cNvPr id="3" name="Imagen 2" descr="Texto, Mapa&#10;&#10;El contenido generado por IA puede ser incorrecto.">
            <a:extLst>
              <a:ext uri="{FF2B5EF4-FFF2-40B4-BE49-F238E27FC236}">
                <a16:creationId xmlns:a16="http://schemas.microsoft.com/office/drawing/2014/main" id="{352A04C0-3BD3-5B29-AC1B-1F10D3BCD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"/>
          <a:stretch/>
        </p:blipFill>
        <p:spPr>
          <a:xfrm>
            <a:off x="2359858" y="1744479"/>
            <a:ext cx="4424284" cy="4296595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133119B-CC21-0756-1ACA-26FBF51FE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CECECE"/>
              </a:clrFrom>
              <a:clrTo>
                <a:srgbClr val="CECEC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560" y="4365104"/>
            <a:ext cx="1751440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3">
            <a:extLst>
              <a:ext uri="{FF2B5EF4-FFF2-40B4-BE49-F238E27FC236}">
                <a16:creationId xmlns:a16="http://schemas.microsoft.com/office/drawing/2014/main" id="{0EF2D61C-3046-90BB-8F32-11FBC4F1B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6181476"/>
            <a:ext cx="80562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FIESTA DE LA COMUNIDAD PARROQUIAL</a:t>
            </a:r>
            <a:endParaRPr lang="es-ES" altLang="es-ES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85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736"/>
            <a:ext cx="8281987" cy="565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Bendigamos al Señor,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Dios de toda la creación,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por habernos regalado su amor.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su bondad y su perdón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su gran fidelidad,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por los siglos de los siglos durarán.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endParaRPr lang="es-ES" altLang="es-ES" sz="1800" dirty="0">
              <a:latin typeface="Comic Sans MS" panose="030F0702030302020204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9613" y="6331222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Comic Sans MS" panose="030F0702030302020204" pitchFamily="66" charset="0"/>
              </a:rPr>
              <a:t>1/3</a:t>
            </a:r>
            <a:endParaRPr lang="es-ES" altLang="es-ES" sz="1800"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12E766-3A0D-4B3E-A58C-A56A8C84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25" y="1052513"/>
            <a:ext cx="2281238" cy="3211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9" y="260350"/>
            <a:ext cx="65519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BENDIGAMOS AL SEÑOR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36712"/>
            <a:ext cx="7886700" cy="5112568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Enviados con poder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en el nombre de Jesús,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sanar a los enfermos del dolor;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los ciegos dar visión,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los pobres la verdad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 a los presos y oprimidos libertad.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0661" y="6329635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2/3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4200712-9013-4D0D-A520-8D410A9DF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177800"/>
            <a:ext cx="2308225" cy="325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contenido 2">
            <a:extLst>
              <a:ext uri="{FF2B5EF4-FFF2-40B4-BE49-F238E27FC236}">
                <a16:creationId xmlns:a16="http://schemas.microsoft.com/office/drawing/2014/main" id="{C45C705B-7C74-425C-BFFE-E942B282A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806450"/>
            <a:ext cx="7886700" cy="5142830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Con la fuerza de su amor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y de la resurrección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anunciamos llega ya la salvación.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Que ni el miedo ni el dolor,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ni la duda o la opresión,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borrarán la paz de nuestro corazón.</a:t>
            </a:r>
            <a:br>
              <a:rPr lang="es-ES" altLang="es-ES" sz="2400" dirty="0"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s-ES" altLang="es-ES" sz="2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Tx/>
              <a:buNone/>
              <a:defRPr/>
            </a:pPr>
            <a:r>
              <a:rPr lang="es-ES" altLang="es-ES" sz="2400" b="1" dirty="0">
                <a:latin typeface="Comic Sans MS" panose="030F0702030302020204" pitchFamily="66" charset="0"/>
                <a:ea typeface="Tahoma" panose="020B0604030504040204" pitchFamily="34" charset="0"/>
                <a:cs typeface="Arial" panose="020B0604020202020204" pitchFamily="34" charset="0"/>
              </a:rPr>
              <a:t>la gracia de su salvación. (bis)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endParaRPr lang="es-ES" altLang="es-ES" sz="24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8943" y="6312772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3/3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F9A8D2-5472-48F3-A18E-DF9C96077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177800"/>
            <a:ext cx="2308225" cy="325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FFC000"/>
                </a:solidFill>
                <a:ea typeface="+mj-ea"/>
                <a:cs typeface="+mj-cs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4 CuadroTexto">
            <a:extLst>
              <a:ext uri="{FF2B5EF4-FFF2-40B4-BE49-F238E27FC236}">
                <a16:creationId xmlns:a16="http://schemas.microsoft.com/office/drawing/2014/main" id="{2C2AFAB4-0D55-446C-BC46-0CDB0D36C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22338"/>
            <a:ext cx="8389938" cy="464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El pueblo en Él vida encontró,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la esclavitud ya terminó.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¡Alegría y paz hermanos,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el Señor resucitó!</a:t>
            </a: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62E00C55-3233-433D-99D2-4F1687C76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1D78CA5-7FF4-4173-AE5B-FA094647F6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052736"/>
            <a:ext cx="3240360" cy="4745880"/>
          </a:xfrm>
          <a:prstGeom prst="rect">
            <a:avLst/>
          </a:prstGeom>
        </p:spPr>
      </p:pic>
      <p:pic>
        <p:nvPicPr>
          <p:cNvPr id="1026" name="Picture 2" descr="fuegos-artificiales-imagen-animada-0036">
            <a:extLst>
              <a:ext uri="{FF2B5EF4-FFF2-40B4-BE49-F238E27FC236}">
                <a16:creationId xmlns:a16="http://schemas.microsoft.com/office/drawing/2014/main" id="{6A60F6F8-17EE-451B-8EDC-EE2B500B3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230" y="203008"/>
            <a:ext cx="13716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uegos artificiales">
            <a:extLst>
              <a:ext uri="{FF2B5EF4-FFF2-40B4-BE49-F238E27FC236}">
                <a16:creationId xmlns:a16="http://schemas.microsoft.com/office/drawing/2014/main" id="{A7D75B52-ACCB-454B-B7A6-5A4BB2C60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100" y="222685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fuegos artificiales">
            <a:extLst>
              <a:ext uri="{FF2B5EF4-FFF2-40B4-BE49-F238E27FC236}">
                <a16:creationId xmlns:a16="http://schemas.microsoft.com/office/drawing/2014/main" id="{87B39C70-5E69-450F-A8A1-1198BCDC0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935" y="116979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615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4 CuadroTexto">
            <a:extLst>
              <a:ext uri="{FF2B5EF4-FFF2-40B4-BE49-F238E27FC236}">
                <a16:creationId xmlns:a16="http://schemas.microsoft.com/office/drawing/2014/main" id="{BC6C34B8-F27C-49E2-96F6-A8495BA28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017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3867B1DB-5D3C-4AF7-B5D8-428731E87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6C3E77E9-0CA8-4F61-92BE-CE02B106D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300663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B1F58F8-998E-E24E-F815-5535D9F83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3CF5479-137D-0DBD-46DF-84549AF7D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266831" cy="463745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46FD0A6-8983-6E0D-9A86-A3D46EC83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189" y="2492896"/>
            <a:ext cx="5221892" cy="308566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5" name="Picture 2" descr="C:\FAMILIA_Varios\RECURSOS_PASTORAL\ImagenesPastoral\Liturgia\Marco.jpg">
            <a:extLst>
              <a:ext uri="{FF2B5EF4-FFF2-40B4-BE49-F238E27FC236}">
                <a16:creationId xmlns:a16="http://schemas.microsoft.com/office/drawing/2014/main" id="{903C7CEA-64EB-605F-9C11-E0D0DB45F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116632"/>
            <a:ext cx="6264695" cy="247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27 Rectángulo">
            <a:extLst>
              <a:ext uri="{FF2B5EF4-FFF2-40B4-BE49-F238E27FC236}">
                <a16:creationId xmlns:a16="http://schemas.microsoft.com/office/drawing/2014/main" id="{4AB50F2C-1333-758A-0F39-65A3620CB1AE}"/>
              </a:ext>
            </a:extLst>
          </p:cNvPr>
          <p:cNvSpPr/>
          <p:nvPr/>
        </p:nvSpPr>
        <p:spPr>
          <a:xfrm>
            <a:off x="3302324" y="404664"/>
            <a:ext cx="5779709" cy="1523494"/>
          </a:xfrm>
          <a:prstGeom prst="rect">
            <a:avLst/>
          </a:prstGeom>
          <a:noFill/>
          <a:ln w="0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dirty="0">
                <a:ln w="0"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Running shoe" pitchFamily="2" charset="0"/>
              </a:rPr>
              <a:t>2º Domingo de Pascua de Resurrección</a:t>
            </a:r>
          </a:p>
          <a:p>
            <a:pPr algn="ctr">
              <a:defRPr/>
            </a:pPr>
            <a:endParaRPr lang="es-ES" sz="900" b="1" dirty="0">
              <a:ln w="0">
                <a:solidFill>
                  <a:srgbClr val="0000FF"/>
                </a:solidFill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Running shoe" pitchFamily="2" charset="0"/>
            </a:endParaRPr>
          </a:p>
          <a:p>
            <a:pPr algn="ctr">
              <a:defRPr/>
            </a:pPr>
            <a:r>
              <a:rPr lang="es-ES" sz="3200" b="1" dirty="0">
                <a:ln w="19050">
                  <a:solidFill>
                    <a:schemeClr val="tx1"/>
                  </a:solidFill>
                </a:ln>
                <a:solidFill>
                  <a:srgbClr val="99FF99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DomCasual BT" pitchFamily="2" charset="0"/>
              </a:rPr>
              <a:t>Domingo de la DIVINA MISERICORDIA</a:t>
            </a:r>
          </a:p>
          <a:p>
            <a:pPr algn="ctr">
              <a:defRPr/>
            </a:pPr>
            <a:endParaRPr lang="es-ES" sz="32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</p:txBody>
      </p:sp>
      <p:sp>
        <p:nvSpPr>
          <p:cNvPr id="7" name="WordArt 4" descr="INVITACION">
            <a:extLst>
              <a:ext uri="{FF2B5EF4-FFF2-40B4-BE49-F238E27FC236}">
                <a16:creationId xmlns:a16="http://schemas.microsoft.com/office/drawing/2014/main" id="{EDA58911-5347-D653-59BC-D08209CCA00F}"/>
              </a:ext>
            </a:extLst>
          </p:cNvPr>
          <p:cNvSpPr>
            <a:spLocks noChangeAspect="1" noChangeArrowheads="1" noChangeShapeType="1" noTextEdit="1"/>
          </p:cNvSpPr>
          <p:nvPr/>
        </p:nvSpPr>
        <p:spPr bwMode="auto">
          <a:xfrm>
            <a:off x="3851920" y="1770457"/>
            <a:ext cx="4752528" cy="624795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DeflateTop">
              <a:avLst>
                <a:gd name="adj" fmla="val 231"/>
              </a:avLst>
            </a:prstTxWarp>
          </a:bodyPr>
          <a:lstStyle/>
          <a:p>
            <a:pPr algn="ctr">
              <a:defRPr/>
            </a:pPr>
            <a:r>
              <a:rPr lang="es-ES" sz="3000" b="1" i="1" dirty="0">
                <a:ln w="12700" algn="ctr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8100" dir="2400003" algn="ctr" rotWithShape="0">
                    <a:srgbClr val="1B1B1B"/>
                  </a:outerShdw>
                </a:effectLst>
                <a:latin typeface="Monotype Corsiva"/>
              </a:rPr>
              <a:t> </a:t>
            </a:r>
            <a:r>
              <a:rPr lang="es-ES" sz="3000" b="1" dirty="0"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nning shoe" pitchFamily="2" charset="0"/>
              </a:rPr>
              <a:t>Fiesta de la Parroquia  Cristo Redentor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35B2CF27-2C45-CBF7-B5F4-2B9873430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46" y="4869160"/>
            <a:ext cx="3337346" cy="1927566"/>
          </a:xfrm>
          <a:prstGeom prst="rect">
            <a:avLst/>
          </a:prstGeom>
          <a:solidFill>
            <a:srgbClr val="CCCCCC"/>
          </a:solidFill>
          <a:ln w="34925" algn="in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72576" tIns="72576" rIns="72576" bIns="72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s-ES_tradnl" altLang="es-ES" b="1" dirty="0">
                <a:solidFill>
                  <a:srgbClr val="C00000"/>
                </a:solidFill>
                <a:latin typeface="Cambria" panose="02040503050406030204" pitchFamily="18" charset="0"/>
              </a:rPr>
              <a:t>MISAS por el PAPA FRANCISCO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endParaRPr kumimoji="0" lang="es-ES_tradnl" altLang="es-ES" sz="800" b="1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s-ES_tradnl" altLang="es-ES" sz="1600" b="1" dirty="0">
                <a:solidFill>
                  <a:srgbClr val="0000FF"/>
                </a:solidFill>
                <a:latin typeface="Cambria" panose="02040503050406030204" pitchFamily="18" charset="0"/>
              </a:rPr>
              <a:t>Catedral de Valladolid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s-ES_tradnl" altLang="es-ES" sz="1500" b="1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Lunes 28 de Abril</a:t>
            </a:r>
            <a:r>
              <a:rPr kumimoji="0" lang="es-ES_tradnl" altLang="es-ES" sz="1500" b="1" i="0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a las 8 de la tarde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endParaRPr lang="es-ES_tradnl" altLang="es-ES" sz="800" b="1" u="non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s-ES_tradnl" altLang="es-ES" sz="1600" b="1" dirty="0">
                <a:solidFill>
                  <a:srgbClr val="0000FF"/>
                </a:solidFill>
                <a:latin typeface="Cambria" panose="02040503050406030204" pitchFamily="18" charset="0"/>
              </a:rPr>
              <a:t>Parroquia Cristo Redentor</a:t>
            </a:r>
          </a:p>
          <a:p>
            <a:pPr algn="just">
              <a:spcAft>
                <a:spcPts val="300"/>
              </a:spcAft>
            </a:pPr>
            <a:r>
              <a:rPr lang="es-ES_tradnl" altLang="es-ES" sz="1500" b="1" dirty="0">
                <a:solidFill>
                  <a:srgbClr val="000000"/>
                </a:solidFill>
                <a:latin typeface="Cambria" panose="02040503050406030204" pitchFamily="18" charset="0"/>
              </a:rPr>
              <a:t>Martes 29 de abril a las 7 de la tarde</a:t>
            </a:r>
            <a:endParaRPr kumimoji="0" lang="es-ES" altLang="es-E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30 Rectángulo">
            <a:extLst>
              <a:ext uri="{FF2B5EF4-FFF2-40B4-BE49-F238E27FC236}">
                <a16:creationId xmlns:a16="http://schemas.microsoft.com/office/drawing/2014/main" id="{77EFF513-0838-A5A2-F962-350A0AA4CF90}"/>
              </a:ext>
            </a:extLst>
          </p:cNvPr>
          <p:cNvSpPr/>
          <p:nvPr/>
        </p:nvSpPr>
        <p:spPr bwMode="auto">
          <a:xfrm>
            <a:off x="3687788" y="5733256"/>
            <a:ext cx="5184576" cy="954107"/>
          </a:xfrm>
          <a:prstGeom prst="rect">
            <a:avLst/>
          </a:prstGeom>
          <a:solidFill>
            <a:schemeClr val="bg1">
              <a:lumMod val="75000"/>
            </a:schemeClr>
          </a:solidFill>
          <a:ln w="508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</a:t>
            </a:r>
            <a:r>
              <a:rPr lang="es-ES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Colecta Jueves Santo </a:t>
            </a:r>
            <a:r>
              <a:rPr lang="es-ES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(Cáritas Diocesana):</a:t>
            </a:r>
            <a:r>
              <a:rPr lang="es-ES" sz="19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</a:t>
            </a:r>
            <a:r>
              <a:rPr lang="es-ES" sz="20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553 €</a:t>
            </a:r>
          </a:p>
          <a:p>
            <a:pPr>
              <a:defRPr/>
            </a:pPr>
            <a:endParaRPr lang="es-ES" sz="1000" b="1" dirty="0">
              <a:ln w="19050">
                <a:noFill/>
              </a:ln>
              <a:solidFill>
                <a:srgbClr val="0000FF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Footlight MT Light" pitchFamily="18" charset="0"/>
              <a:ea typeface="PMingLiU-ExtB" pitchFamily="18" charset="-120"/>
            </a:endParaRPr>
          </a:p>
          <a:p>
            <a:pPr>
              <a:defRPr/>
            </a:pPr>
            <a:r>
              <a:rPr lang="es-ES" sz="2200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</a:t>
            </a:r>
            <a:r>
              <a:rPr lang="es-ES" b="1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Colecta Viernes Santo </a:t>
            </a:r>
            <a:r>
              <a:rPr lang="es-ES" b="1" dirty="0">
                <a:ln w="19050">
                  <a:noFill/>
                </a:ln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(Santos Lugares):</a:t>
            </a:r>
            <a:r>
              <a:rPr lang="es-ES" sz="19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 </a:t>
            </a:r>
            <a:r>
              <a:rPr lang="es-ES" sz="2000" b="1" dirty="0">
                <a:ln w="19050">
                  <a:noFill/>
                </a:ln>
                <a:solidFill>
                  <a:srgbClr val="0000FF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Footlight MT Light" pitchFamily="18" charset="0"/>
                <a:ea typeface="PMingLiU-ExtB" pitchFamily="18" charset="-120"/>
              </a:rPr>
              <a:t>331 €</a:t>
            </a:r>
          </a:p>
        </p:txBody>
      </p:sp>
    </p:spTree>
    <p:extLst>
      <p:ext uri="{BB962C8B-B14F-4D97-AF65-F5344CB8AC3E}">
        <p14:creationId xmlns:p14="http://schemas.microsoft.com/office/powerpoint/2010/main" val="32794918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DFB9C7E-DA05-6E13-70C2-62F430791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4208" y="276290"/>
            <a:ext cx="2265140" cy="660400"/>
          </a:xfrm>
        </p:spPr>
        <p:txBody>
          <a:bodyPr/>
          <a:lstStyle/>
          <a:p>
            <a:pPr eaLnBrk="1" hangingPunct="1"/>
            <a:r>
              <a:rPr lang="es-ES" altLang="es-ES" sz="3600" b="1" u="sng" dirty="0">
                <a:solidFill>
                  <a:srgbClr val="FF9900"/>
                </a:solidFill>
                <a:latin typeface="Comic Sans MS" panose="030F0702030302020204" pitchFamily="66" charset="0"/>
              </a:rPr>
              <a:t>VENGO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1016000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no hay palabras que deba callar,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no hay motivos para no cantar.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Hoy he sentido la presencia de Dios,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pues soy más fuerte, hoy tengo su amor.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1/4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F960A14A-F74F-0AA9-7809-4FC89ED276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28800"/>
            <a:ext cx="3052089" cy="438518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61B3A08-CE14-2B46-64D1-BF74E544F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90961" flipV="1">
            <a:off x="6883298" y="2410213"/>
            <a:ext cx="1036718" cy="53014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Tengo una cosa que te quiero contar,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hay un planeta que debemos cuidar.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Es nuestra casa, Dios nos la regaló,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en tu mano está dejarla aún mejor.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2/4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II Domingo del Tiempo Ordinario (Ciclo A) | Archidiócesis de Sevilla">
            <a:extLst>
              <a:ext uri="{FF2B5EF4-FFF2-40B4-BE49-F238E27FC236}">
                <a16:creationId xmlns:a16="http://schemas.microsoft.com/office/drawing/2014/main" id="{7C4FC684-665A-AD07-C22B-24205D515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7F6F4"/>
              </a:clrFrom>
              <a:clrTo>
                <a:srgbClr val="F7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4284268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f de burbujas">
            <a:extLst>
              <a:ext uri="{FF2B5EF4-FFF2-40B4-BE49-F238E27FC236}">
                <a16:creationId xmlns:a16="http://schemas.microsoft.com/office/drawing/2014/main" id="{58F82D07-FFBF-7A1A-809C-4E8997FCEE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4"/>
          <a:stretch/>
        </p:blipFill>
        <p:spPr bwMode="auto">
          <a:xfrm rot="19238208">
            <a:off x="6689576" y="1408999"/>
            <a:ext cx="1038027" cy="6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28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Si eres valiente este es tu lugar,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un sitio nuevo para la libertad.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Aquí no importa tu condición,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ya que Él te quiere tal cual te creó.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salvar.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3/4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3" name="Imagen 2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B5B56888-785B-2977-70B9-CCBE598743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629410"/>
            <a:ext cx="2996158" cy="512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8848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78E17EE8-05EF-6BD3-B408-3C5854C48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4311" y="620688"/>
            <a:ext cx="8496300" cy="5077296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Dame tu mano, ya no hay marcha atrás.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Es nuestra historia la vamos a cambiar.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El sol que brilla para todos salió,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dirty="0">
                <a:solidFill>
                  <a:schemeClr val="tx1"/>
                </a:solidFill>
                <a:latin typeface="Comic Sans MS" pitchFamily="66" charset="0"/>
              </a:rPr>
              <a:t>grita y haz ruido, tú eres su voz.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vengo con el corazón bien lleno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de esperanza y de mil sueños,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hoy es día para amar.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quiero gritarle al mundo entero 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que hay un Dios verdadero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y que nos vino a salvar (BIS)</a:t>
            </a:r>
          </a:p>
        </p:txBody>
      </p:sp>
      <p:sp>
        <p:nvSpPr>
          <p:cNvPr id="37893" name="CuadroTexto 1">
            <a:extLst>
              <a:ext uri="{FF2B5EF4-FFF2-40B4-BE49-F238E27FC236}">
                <a16:creationId xmlns:a16="http://schemas.microsoft.com/office/drawing/2014/main" id="{D16C42AF-4F1A-8892-3329-D531D3DC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30932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4/4</a:t>
            </a:r>
            <a:endParaRPr lang="es-ES" altLang="es-ES" sz="18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San Ginés de Padriñán: Domingo XXXIII del T.Ordinario. Día de la ...">
            <a:extLst>
              <a:ext uri="{FF2B5EF4-FFF2-40B4-BE49-F238E27FC236}">
                <a16:creationId xmlns:a16="http://schemas.microsoft.com/office/drawing/2014/main" id="{C47D953B-1160-C039-255D-0B10A0939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r="5296" b="2735"/>
          <a:stretch/>
        </p:blipFill>
        <p:spPr bwMode="auto">
          <a:xfrm>
            <a:off x="5217597" y="1844824"/>
            <a:ext cx="3926403" cy="260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0094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>
            <a:extLst>
              <a:ext uri="{FF2B5EF4-FFF2-40B4-BE49-F238E27FC236}">
                <a16:creationId xmlns:a16="http://schemas.microsoft.com/office/drawing/2014/main" id="{00021119-09B3-4045-A0F9-16BCB3D5AB7E}"/>
              </a:ext>
            </a:extLst>
          </p:cNvPr>
          <p:cNvSpPr txBox="1">
            <a:spLocks/>
          </p:cNvSpPr>
          <p:nvPr/>
        </p:nvSpPr>
        <p:spPr bwMode="auto">
          <a:xfrm>
            <a:off x="452438" y="5441950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54275" name="Imagen 5">
            <a:extLst>
              <a:ext uri="{FF2B5EF4-FFF2-40B4-BE49-F238E27FC236}">
                <a16:creationId xmlns:a16="http://schemas.microsoft.com/office/drawing/2014/main" id="{8D2E6A8C-F8D9-463B-ADE6-5AC8F5A51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12" b="2"/>
          <a:stretch>
            <a:fillRect/>
          </a:stretch>
        </p:blipFill>
        <p:spPr bwMode="auto">
          <a:xfrm>
            <a:off x="1763713" y="188913"/>
            <a:ext cx="5894387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F9717CF-14D7-ED21-5386-4722C3B2E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00" y="1484784"/>
            <a:ext cx="720000" cy="63692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4400" b="1" spc="100" dirty="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3">
            <a:extLst>
              <a:ext uri="{FF2B5EF4-FFF2-40B4-BE49-F238E27FC236}">
                <a16:creationId xmlns:a16="http://schemas.microsoft.com/office/drawing/2014/main" id="{B931B30E-22C7-43AC-9063-09367C10A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654" y="836712"/>
            <a:ext cx="3984626" cy="332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II DOMINGO DE PASCUA O DE LA DIVINA MISERICORDIA</a:t>
            </a:r>
          </a:p>
        </p:txBody>
      </p:sp>
      <p:pic>
        <p:nvPicPr>
          <p:cNvPr id="24579" name="Picture 7" descr="Educar con Jesús: Fano y el cine: Dios misericordia en busca del alma  perdida">
            <a:extLst>
              <a:ext uri="{FF2B5EF4-FFF2-40B4-BE49-F238E27FC236}">
                <a16:creationId xmlns:a16="http://schemas.microsoft.com/office/drawing/2014/main" id="{6DF91B24-54EF-4E7B-B3A7-3C439AA83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60350"/>
            <a:ext cx="448945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uadroTexto 3">
            <a:extLst>
              <a:ext uri="{FF2B5EF4-FFF2-40B4-BE49-F238E27FC236}">
                <a16:creationId xmlns:a16="http://schemas.microsoft.com/office/drawing/2014/main" id="{B931B30E-22C7-43AC-9063-09367C10A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99" y="3645024"/>
            <a:ext cx="3744415" cy="195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FIESTA DE LA P</a:t>
            </a:r>
            <a:r>
              <a:rPr lang="es-ES" altLang="es-E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ARROQUIA CRISTO REDENTOR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00F8F73-38CA-4103-3558-8534AA35B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ECECE"/>
              </a:clrFrom>
              <a:clrTo>
                <a:srgbClr val="CECEC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32" y="764704"/>
            <a:ext cx="2132325" cy="27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Texto, Mapa&#10;&#10;El contenido generado por IA puede ser incorrecto.">
            <a:extLst>
              <a:ext uri="{FF2B5EF4-FFF2-40B4-BE49-F238E27FC236}">
                <a16:creationId xmlns:a16="http://schemas.microsoft.com/office/drawing/2014/main" id="{794C83AB-EB93-83C5-B8DE-A9903E31D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"/>
          <a:stretch/>
        </p:blipFill>
        <p:spPr>
          <a:xfrm>
            <a:off x="3889614" y="987574"/>
            <a:ext cx="5027964" cy="488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9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http://1.bp.blogspot.com/-X6BwOGNrSOY/TbM3Eb6beEI/AAAAAAAABLM/f8fqe7adSAE/s1600/Domingo+de+Resurrecion+%2528Fano%2529+-+Catolico+libre.jpg">
            <a:extLst>
              <a:ext uri="{FF2B5EF4-FFF2-40B4-BE49-F238E27FC236}">
                <a16:creationId xmlns:a16="http://schemas.microsoft.com/office/drawing/2014/main" id="{C4753D08-20AE-475E-BA95-D845822FC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0723" y="758825"/>
            <a:ext cx="2936004" cy="2598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2 Marcador de contenido">
            <a:extLst>
              <a:ext uri="{FF2B5EF4-FFF2-40B4-BE49-F238E27FC236}">
                <a16:creationId xmlns:a16="http://schemas.microsoft.com/office/drawing/2014/main" id="{168B6172-A304-4FF2-BD95-E19613CA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759792"/>
            <a:ext cx="8208963" cy="58991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Dios está vivo, Él no está muerto,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Dios está vivo, en mi corazón.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Dios está vivo, ha resucitado;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lo siento en mis manos, lo siento en mis pies,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lo siento en mi alma y en mi ser.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15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agua,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Espíritu de Dios.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Oh, oh, oh, oh, hay que nacer del agua 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del Espíritu de Dios, hay que nacer del Señor. (bis)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endParaRPr lang="es-ES" altLang="es-ES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Prepárate para que sientas, prepárate para que sientas,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prepárate para que sientas el Espíritu de Dios.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Déjalo que se mueva, déjalo que se mueva,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déjalo que se mueva dentro de tu corazón.</a:t>
            </a:r>
          </a:p>
          <a:p>
            <a:pPr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9700" name="1 Título">
            <a:extLst>
              <a:ext uri="{FF2B5EF4-FFF2-40B4-BE49-F238E27FC236}">
                <a16:creationId xmlns:a16="http://schemas.microsoft.com/office/drawing/2014/main" id="{94027801-FA13-4348-8842-BEC3815D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880" y="44450"/>
            <a:ext cx="5617195" cy="7143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altLang="es-ES" b="1" u="sng" dirty="0">
                <a:solidFill>
                  <a:srgbClr val="FFC000"/>
                </a:solidFill>
                <a:latin typeface="Comic Sans MS" panose="030F0702030302020204" pitchFamily="66" charset="0"/>
                <a:ea typeface="+mn-ea"/>
                <a:cs typeface="+mn-cs"/>
              </a:rPr>
              <a:t>MI DIOS ESTÁ VIVO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PRIMERA LECTURA</a:t>
            </a:r>
            <a:r>
              <a:rPr lang="es-ES_tradnl" sz="2800" b="1" dirty="0">
                <a:solidFill>
                  <a:srgbClr val="FFC000"/>
                </a:solidFill>
                <a:latin typeface="Comic Sans MS" pitchFamily="66" charset="0"/>
              </a:rPr>
              <a:t>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Libro de los Hechos de los Apóstoles</a:t>
            </a:r>
            <a:r>
              <a:rPr lang="es-ES_tradnl" sz="2800" b="1" dirty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es-ES_tradnl" sz="28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2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Dad gracias al Señor porque es bueno,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porque es eterna su misericordia.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SEGUNDA LECTURA:</a:t>
            </a:r>
            <a:r>
              <a:rPr lang="es-ES_tradnl" sz="2800" b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Libro del Apocalipsis</a:t>
            </a:r>
            <a:r>
              <a:rPr lang="es-ES_tradnl" sz="2800" b="1" dirty="0">
                <a:solidFill>
                  <a:schemeClr val="tx1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6084168" y="4288734"/>
            <a:ext cx="2828056" cy="243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96752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Ale - luya, </a:t>
            </a:r>
            <a:r>
              <a:rPr lang="es-ES" altLang="es-ES" sz="3200" dirty="0" err="1">
                <a:latin typeface="Comic Sans MS" panose="030F0702030302020204" pitchFamily="66" charset="0"/>
              </a:rPr>
              <a:t>Alelu</a:t>
            </a:r>
            <a:r>
              <a:rPr lang="es-ES" altLang="es-ES" sz="3200" dirty="0">
                <a:latin typeface="Comic Sans MS" panose="030F0702030302020204" pitchFamily="66" charset="0"/>
              </a:rPr>
              <a:t>-u-u-ya.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y entre nosotros Ale- </a:t>
            </a:r>
            <a:r>
              <a:rPr lang="es-ES" altLang="es-ES" sz="3200" dirty="0" err="1">
                <a:latin typeface="Comic Sans MS" panose="030F0702030302020204" pitchFamily="66" charset="0"/>
              </a:rPr>
              <a:t>lu</a:t>
            </a:r>
            <a:r>
              <a:rPr lang="es-ES" altLang="es-ES" sz="3200" dirty="0">
                <a:latin typeface="Comic Sans MS" panose="030F0702030302020204" pitchFamily="66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260350"/>
            <a:ext cx="4608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CRISTO VIVE!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1979613" y="4005263"/>
            <a:ext cx="52165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4974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9412</TotalTime>
  <Words>2114</Words>
  <Application>Microsoft Office PowerPoint</Application>
  <PresentationFormat>Presentación en pantalla (4:3)</PresentationFormat>
  <Paragraphs>317</Paragraphs>
  <Slides>37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53" baseType="lpstr">
      <vt:lpstr>Arial</vt:lpstr>
      <vt:lpstr>Baskerville Old Face</vt:lpstr>
      <vt:lpstr>Bodoni MT Black</vt:lpstr>
      <vt:lpstr>Calibri</vt:lpstr>
      <vt:lpstr>Cambria</vt:lpstr>
      <vt:lpstr>Comic Sans MS</vt:lpstr>
      <vt:lpstr>DomCasual BT</vt:lpstr>
      <vt:lpstr>Footlight MT Light</vt:lpstr>
      <vt:lpstr>Monotype Corsiva</vt:lpstr>
      <vt:lpstr>Running shoe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HOY EL SEÑOR RESUCITÓ</vt:lpstr>
      <vt:lpstr>Presentación de PowerPoint</vt:lpstr>
      <vt:lpstr>Presentación de PowerPoint</vt:lpstr>
      <vt:lpstr>Presentación de PowerPoint</vt:lpstr>
      <vt:lpstr>MI DIOS ESTÁ VIVO</vt:lpstr>
      <vt:lpstr>Presentación de PowerPoint</vt:lpstr>
      <vt:lpstr>LITURGIA DE LA PALABRA</vt:lpstr>
      <vt:lpstr>Presentación de PowerPoint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VENGO</vt:lpstr>
      <vt:lpstr>Presentación de PowerPoint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857</cp:revision>
  <dcterms:created xsi:type="dcterms:W3CDTF">2008-10-09T14:11:57Z</dcterms:created>
  <dcterms:modified xsi:type="dcterms:W3CDTF">2025-04-25T21:28:34Z</dcterms:modified>
</cp:coreProperties>
</file>